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mo" panose="020B0604020202020204" pitchFamily="34" charset="0"/>
      <p:regular r:id="rId17"/>
    </p:embeddedFont>
    <p:embeddedFont>
      <p:font typeface="Canva Sans 2" panose="020B0503030501040103" pitchFamily="34" charset="0"/>
      <p:regular r:id="rId18"/>
    </p:embeddedFont>
    <p:embeddedFont>
      <p:font typeface="Canva Sans 2 Bold" panose="020B0803030501040103" pitchFamily="34" charset="0"/>
      <p:regular r:id="rId19"/>
      <p:bold r:id="rId20"/>
    </p:embeddedFont>
    <p:embeddedFont>
      <p:font typeface="Garet" pitchFamily="2" charset="77"/>
      <p:regular r:id="rId21"/>
    </p:embeddedFont>
    <p:embeddedFont>
      <p:font typeface="Roboto Condensed" panose="02000000000000000000" pitchFamily="2" charset="0"/>
      <p:regular r:id="rId22"/>
    </p:embeddedFont>
    <p:embeddedFont>
      <p:font typeface="Roboto Condensed Bold" panose="02000000000000000000" pitchFamily="2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626" autoAdjust="0"/>
  </p:normalViewPr>
  <p:slideViewPr>
    <p:cSldViewPr>
      <p:cViewPr varScale="1">
        <p:scale>
          <a:sx n="80" d="100"/>
          <a:sy n="80" d="100"/>
        </p:scale>
        <p:origin x="52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.sv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7.sv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7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2.sv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svg"/><Relationship Id="rId7" Type="http://schemas.openxmlformats.org/officeDocument/2006/relationships/image" Target="../media/image2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.svg"/><Relationship Id="rId10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svg"/><Relationship Id="rId7" Type="http://schemas.openxmlformats.org/officeDocument/2006/relationships/image" Target="../media/image23.svg"/><Relationship Id="rId12" Type="http://schemas.openxmlformats.org/officeDocument/2006/relationships/image" Target="../media/image3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1.png"/><Relationship Id="rId5" Type="http://schemas.openxmlformats.org/officeDocument/2006/relationships/image" Target="../media/image2.svg"/><Relationship Id="rId10" Type="http://schemas.openxmlformats.org/officeDocument/2006/relationships/image" Target="../media/image30.svg"/><Relationship Id="rId4" Type="http://schemas.openxmlformats.org/officeDocument/2006/relationships/image" Target="../media/image1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188701" y="5143500"/>
            <a:ext cx="8964967" cy="7286074"/>
          </a:xfrm>
          <a:custGeom>
            <a:avLst/>
            <a:gdLst/>
            <a:ahLst/>
            <a:cxnLst/>
            <a:rect l="l" t="t" r="r" b="b"/>
            <a:pathLst>
              <a:path w="8964967" h="7286074">
                <a:moveTo>
                  <a:pt x="0" y="0"/>
                </a:moveTo>
                <a:lnTo>
                  <a:pt x="8964967" y="0"/>
                </a:lnTo>
                <a:lnTo>
                  <a:pt x="8964967" y="7286074"/>
                </a:lnTo>
                <a:lnTo>
                  <a:pt x="0" y="7286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508557" y="-2614337"/>
            <a:ext cx="8964967" cy="7286074"/>
          </a:xfrm>
          <a:custGeom>
            <a:avLst/>
            <a:gdLst/>
            <a:ahLst/>
            <a:cxnLst/>
            <a:rect l="l" t="t" r="r" b="b"/>
            <a:pathLst>
              <a:path w="8964967" h="7286074">
                <a:moveTo>
                  <a:pt x="0" y="0"/>
                </a:moveTo>
                <a:lnTo>
                  <a:pt x="8964968" y="0"/>
                </a:lnTo>
                <a:lnTo>
                  <a:pt x="8964968" y="7286074"/>
                </a:lnTo>
                <a:lnTo>
                  <a:pt x="0" y="7286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5041775" y="-6420279"/>
            <a:ext cx="11698687" cy="11698687"/>
          </a:xfrm>
          <a:custGeom>
            <a:avLst/>
            <a:gdLst/>
            <a:ahLst/>
            <a:cxnLst/>
            <a:rect l="l" t="t" r="r" b="b"/>
            <a:pathLst>
              <a:path w="11698687" h="11698687">
                <a:moveTo>
                  <a:pt x="0" y="0"/>
                </a:moveTo>
                <a:lnTo>
                  <a:pt x="11698688" y="0"/>
                </a:lnTo>
                <a:lnTo>
                  <a:pt x="11698688" y="11698687"/>
                </a:lnTo>
                <a:lnTo>
                  <a:pt x="0" y="11698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674463" y="4671737"/>
            <a:ext cx="11698687" cy="11698687"/>
          </a:xfrm>
          <a:custGeom>
            <a:avLst/>
            <a:gdLst/>
            <a:ahLst/>
            <a:cxnLst/>
            <a:rect l="l" t="t" r="r" b="b"/>
            <a:pathLst>
              <a:path w="11698687" h="11698687">
                <a:moveTo>
                  <a:pt x="0" y="0"/>
                </a:moveTo>
                <a:lnTo>
                  <a:pt x="11698687" y="0"/>
                </a:lnTo>
                <a:lnTo>
                  <a:pt x="11698687" y="11698687"/>
                </a:lnTo>
                <a:lnTo>
                  <a:pt x="0" y="11698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407737" y="3636274"/>
            <a:ext cx="13472526" cy="383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10999">
                <a:solidFill>
                  <a:srgbClr val="E6D3C6"/>
                </a:solidFill>
                <a:latin typeface="Roboto Condensed Bold"/>
              </a:rPr>
              <a:t>SMARTPENSION</a:t>
            </a:r>
          </a:p>
          <a:p>
            <a:pPr algn="ctr">
              <a:lnSpc>
                <a:spcPts val="15399"/>
              </a:lnSpc>
            </a:pPr>
            <a:endParaRPr lang="en-US" sz="10999">
              <a:solidFill>
                <a:srgbClr val="E6D3C6"/>
              </a:solidFill>
              <a:latin typeface="Roboto Condense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07737" y="5352349"/>
            <a:ext cx="13475862" cy="105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>
                <a:solidFill>
                  <a:srgbClr val="E6D3C6"/>
                </a:solidFill>
                <a:latin typeface="Roboto Condensed Bold"/>
              </a:rPr>
              <a:t>RETIREMENT PLANNING APPLICATION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6118729" y="0"/>
            <a:ext cx="5075083" cy="3845824"/>
          </a:xfrm>
          <a:custGeom>
            <a:avLst/>
            <a:gdLst/>
            <a:ahLst/>
            <a:cxnLst/>
            <a:rect l="l" t="t" r="r" b="b"/>
            <a:pathLst>
              <a:path w="5075083" h="3845824">
                <a:moveTo>
                  <a:pt x="0" y="0"/>
                </a:moveTo>
                <a:lnTo>
                  <a:pt x="5075083" y="0"/>
                </a:lnTo>
                <a:lnTo>
                  <a:pt x="5075083" y="3845824"/>
                </a:lnTo>
                <a:lnTo>
                  <a:pt x="0" y="3845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813835" y="6892290"/>
            <a:ext cx="9944261" cy="236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Arimo"/>
              </a:rPr>
              <a:t>M Shaqif Syauqi Bin M Syukri – 20014235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Arimo"/>
              </a:rPr>
              <a:t>Arslan Haider – 20000154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Arimo"/>
              </a:rPr>
              <a:t>Vedant Tomer – 20015122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Arimo"/>
              </a:rPr>
              <a:t>Muhammet Furkan Yavuz - 20014641</a:t>
            </a:r>
          </a:p>
          <a:p>
            <a:pPr algn="ctr">
              <a:lnSpc>
                <a:spcPts val="4340"/>
              </a:lnSpc>
            </a:pPr>
            <a:endParaRPr lang="en-US" sz="2600">
              <a:solidFill>
                <a:srgbClr val="FFFFFF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384879" y="-2091168"/>
            <a:ext cx="12994562" cy="10561035"/>
          </a:xfrm>
          <a:custGeom>
            <a:avLst/>
            <a:gdLst/>
            <a:ahLst/>
            <a:cxnLst/>
            <a:rect l="l" t="t" r="r" b="b"/>
            <a:pathLst>
              <a:path w="12994562" h="10561035">
                <a:moveTo>
                  <a:pt x="0" y="0"/>
                </a:moveTo>
                <a:lnTo>
                  <a:pt x="12994562" y="0"/>
                </a:lnTo>
                <a:lnTo>
                  <a:pt x="12994562" y="10561035"/>
                </a:lnTo>
                <a:lnTo>
                  <a:pt x="0" y="10561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24631" y="1732977"/>
            <a:ext cx="6965617" cy="6965617"/>
            <a:chOff x="0" y="0"/>
            <a:chExt cx="14840029" cy="14840029"/>
          </a:xfrm>
        </p:grpSpPr>
        <p:sp>
          <p:nvSpPr>
            <p:cNvPr id="4" name="Freeform 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A9C5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17152" r="-1715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894103" y="6104907"/>
            <a:ext cx="2086238" cy="2086238"/>
          </a:xfrm>
          <a:custGeom>
            <a:avLst/>
            <a:gdLst/>
            <a:ahLst/>
            <a:cxnLst/>
            <a:rect l="l" t="t" r="r" b="b"/>
            <a:pathLst>
              <a:path w="2086238" h="2086238">
                <a:moveTo>
                  <a:pt x="0" y="0"/>
                </a:moveTo>
                <a:lnTo>
                  <a:pt x="2086239" y="0"/>
                </a:lnTo>
                <a:lnTo>
                  <a:pt x="2086239" y="2086239"/>
                </a:lnTo>
                <a:lnTo>
                  <a:pt x="0" y="2086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3505200"/>
            <a:ext cx="8115300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5F5F5"/>
                </a:solidFill>
                <a:latin typeface="Roboto Condensed"/>
              </a:rPr>
              <a:t>Deep Learning Ensemble Method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5F5F5"/>
                </a:solidFill>
                <a:latin typeface="Roboto Condensed"/>
              </a:rPr>
              <a:t>Convolutional Neural Network (CNN)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5F5F5"/>
                </a:solidFill>
                <a:latin typeface="Roboto Condensed"/>
              </a:rPr>
              <a:t>Recurrent Neural Network (RNN)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5F5F5"/>
                </a:solidFill>
                <a:latin typeface="Roboto Condensed"/>
              </a:rPr>
              <a:t>Feedforward Neural Network (FNN)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5F5F5"/>
              </a:solidFill>
              <a:latin typeface="Roboto Condense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F5F5F5"/>
              </a:solidFill>
              <a:latin typeface="Roboto Condense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4043231" y="6104907"/>
            <a:ext cx="2086238" cy="2086238"/>
          </a:xfrm>
          <a:custGeom>
            <a:avLst/>
            <a:gdLst/>
            <a:ahLst/>
            <a:cxnLst/>
            <a:rect l="l" t="t" r="r" b="b"/>
            <a:pathLst>
              <a:path w="2086238" h="2086238">
                <a:moveTo>
                  <a:pt x="0" y="0"/>
                </a:moveTo>
                <a:lnTo>
                  <a:pt x="2086238" y="0"/>
                </a:lnTo>
                <a:lnTo>
                  <a:pt x="2086238" y="2086239"/>
                </a:lnTo>
                <a:lnTo>
                  <a:pt x="0" y="2086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196269" y="6104907"/>
            <a:ext cx="2086238" cy="2086238"/>
          </a:xfrm>
          <a:custGeom>
            <a:avLst/>
            <a:gdLst/>
            <a:ahLst/>
            <a:cxnLst/>
            <a:rect l="l" t="t" r="r" b="b"/>
            <a:pathLst>
              <a:path w="2086238" h="2086238">
                <a:moveTo>
                  <a:pt x="0" y="0"/>
                </a:moveTo>
                <a:lnTo>
                  <a:pt x="2086239" y="0"/>
                </a:lnTo>
                <a:lnTo>
                  <a:pt x="2086239" y="2086239"/>
                </a:lnTo>
                <a:lnTo>
                  <a:pt x="0" y="2086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085985" y="6791325"/>
            <a:ext cx="851603" cy="851603"/>
          </a:xfrm>
          <a:custGeom>
            <a:avLst/>
            <a:gdLst/>
            <a:ahLst/>
            <a:cxnLst/>
            <a:rect l="l" t="t" r="r" b="b"/>
            <a:pathLst>
              <a:path w="851603" h="851603">
                <a:moveTo>
                  <a:pt x="0" y="0"/>
                </a:moveTo>
                <a:lnTo>
                  <a:pt x="851603" y="0"/>
                </a:lnTo>
                <a:lnTo>
                  <a:pt x="851603" y="851603"/>
                </a:lnTo>
                <a:lnTo>
                  <a:pt x="0" y="8516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234244" y="6791325"/>
            <a:ext cx="851603" cy="851603"/>
          </a:xfrm>
          <a:custGeom>
            <a:avLst/>
            <a:gdLst/>
            <a:ahLst/>
            <a:cxnLst/>
            <a:rect l="l" t="t" r="r" b="b"/>
            <a:pathLst>
              <a:path w="851603" h="851603">
                <a:moveTo>
                  <a:pt x="0" y="0"/>
                </a:moveTo>
                <a:lnTo>
                  <a:pt x="851603" y="0"/>
                </a:lnTo>
                <a:lnTo>
                  <a:pt x="851603" y="851603"/>
                </a:lnTo>
                <a:lnTo>
                  <a:pt x="0" y="8516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3180189">
            <a:off x="1705316" y="8368845"/>
            <a:ext cx="1395091" cy="659498"/>
          </a:xfrm>
          <a:custGeom>
            <a:avLst/>
            <a:gdLst/>
            <a:ahLst/>
            <a:cxnLst/>
            <a:rect l="l" t="t" r="r" b="b"/>
            <a:pathLst>
              <a:path w="1395091" h="659498">
                <a:moveTo>
                  <a:pt x="0" y="0"/>
                </a:moveTo>
                <a:lnTo>
                  <a:pt x="1395092" y="0"/>
                </a:lnTo>
                <a:lnTo>
                  <a:pt x="1395092" y="659498"/>
                </a:lnTo>
                <a:lnTo>
                  <a:pt x="0" y="6594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240409"/>
            <a:ext cx="10689012" cy="223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A9C52F"/>
                </a:solidFill>
                <a:latin typeface="Roboto Condensed Bold"/>
              </a:rPr>
              <a:t>BUSINESS ANALYTICS STRATEGY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811524"/>
            <a:ext cx="849593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2AA7B8"/>
                </a:solidFill>
                <a:latin typeface="Roboto Condensed"/>
              </a:rPr>
              <a:t>PROPOSED TECH FOR SMARTPENSIONS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9138" y="6656854"/>
            <a:ext cx="149616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2 Bold"/>
              </a:rPr>
              <a:t>CNN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51011" y="6656854"/>
            <a:ext cx="147458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2 Bold"/>
              </a:rPr>
              <a:t>RNN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06167" y="6696075"/>
            <a:ext cx="141490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2 Bold"/>
              </a:rPr>
              <a:t>FNN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9551935"/>
            <a:ext cx="8405292" cy="46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 2"/>
              </a:rPr>
              <a:t>Predicted Output e.g. 51, 60, 55 (age of retirement)</a:t>
            </a:r>
          </a:p>
        </p:txBody>
      </p:sp>
      <p:sp>
        <p:nvSpPr>
          <p:cNvPr id="20" name="Freeform 20"/>
          <p:cNvSpPr/>
          <p:nvPr/>
        </p:nvSpPr>
        <p:spPr>
          <a:xfrm rot="7356020" flipV="1">
            <a:off x="7211202" y="8428304"/>
            <a:ext cx="1395091" cy="659498"/>
          </a:xfrm>
          <a:custGeom>
            <a:avLst/>
            <a:gdLst/>
            <a:ahLst/>
            <a:cxnLst/>
            <a:rect l="l" t="t" r="r" b="b"/>
            <a:pathLst>
              <a:path w="1395091" h="659498">
                <a:moveTo>
                  <a:pt x="0" y="659497"/>
                </a:moveTo>
                <a:lnTo>
                  <a:pt x="1395091" y="659497"/>
                </a:lnTo>
                <a:lnTo>
                  <a:pt x="1395091" y="0"/>
                </a:lnTo>
                <a:lnTo>
                  <a:pt x="0" y="0"/>
                </a:lnTo>
                <a:lnTo>
                  <a:pt x="0" y="659497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5400000">
            <a:off x="4466565" y="8418305"/>
            <a:ext cx="1100136" cy="520064"/>
          </a:xfrm>
          <a:custGeom>
            <a:avLst/>
            <a:gdLst/>
            <a:ahLst/>
            <a:cxnLst/>
            <a:rect l="l" t="t" r="r" b="b"/>
            <a:pathLst>
              <a:path w="1100136" h="520064">
                <a:moveTo>
                  <a:pt x="0" y="0"/>
                </a:moveTo>
                <a:lnTo>
                  <a:pt x="1100137" y="0"/>
                </a:lnTo>
                <a:lnTo>
                  <a:pt x="1100137" y="520064"/>
                </a:lnTo>
                <a:lnTo>
                  <a:pt x="0" y="5200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58279" y="387623"/>
            <a:ext cx="8070100" cy="4351129"/>
          </a:xfrm>
          <a:custGeom>
            <a:avLst/>
            <a:gdLst/>
            <a:ahLst/>
            <a:cxnLst/>
            <a:rect l="l" t="t" r="r" b="b"/>
            <a:pathLst>
              <a:path w="8070100" h="4351129">
                <a:moveTo>
                  <a:pt x="0" y="0"/>
                </a:moveTo>
                <a:lnTo>
                  <a:pt x="8070100" y="0"/>
                </a:lnTo>
                <a:lnTo>
                  <a:pt x="8070100" y="4351129"/>
                </a:lnTo>
                <a:lnTo>
                  <a:pt x="0" y="435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58180" y="5431242"/>
            <a:ext cx="8170199" cy="4204248"/>
          </a:xfrm>
          <a:custGeom>
            <a:avLst/>
            <a:gdLst/>
            <a:ahLst/>
            <a:cxnLst/>
            <a:rect l="l" t="t" r="r" b="b"/>
            <a:pathLst>
              <a:path w="8170199" h="4204248">
                <a:moveTo>
                  <a:pt x="0" y="0"/>
                </a:moveTo>
                <a:lnTo>
                  <a:pt x="8170199" y="0"/>
                </a:lnTo>
                <a:lnTo>
                  <a:pt x="8170199" y="4204248"/>
                </a:lnTo>
                <a:lnTo>
                  <a:pt x="0" y="420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40409"/>
            <a:ext cx="10689012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A9C52F"/>
                </a:solidFill>
                <a:latin typeface="Roboto Condensed Bold"/>
              </a:rPr>
              <a:t>DATA SOURCES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503767"/>
            <a:ext cx="849593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2AA7B8"/>
                </a:solidFill>
                <a:latin typeface="Roboto Condensed"/>
              </a:rPr>
              <a:t>OPEN SOURCE 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192742"/>
            <a:ext cx="8115300" cy="640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5F5F5"/>
                </a:solidFill>
                <a:latin typeface="Roboto Condensed"/>
              </a:rPr>
              <a:t>Financial market for investment guide algorithm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5F5F5"/>
                </a:solidFill>
                <a:latin typeface="Roboto Condensed"/>
              </a:rPr>
              <a:t>Irish Stock Exchange (ISE)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5F5F5"/>
                </a:solidFill>
                <a:latin typeface="Roboto Condensed"/>
              </a:rPr>
              <a:t>Bloomberg dataset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5F5F5"/>
                </a:solidFill>
                <a:latin typeface="Roboto Condensed"/>
              </a:rPr>
              <a:t>Economics indicators and macro data for retirement planning algorithm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5F5F5"/>
                </a:solidFill>
                <a:latin typeface="Roboto Condensed"/>
              </a:rPr>
              <a:t>Central Statistics Office of Ireland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5F5F5"/>
                </a:solidFill>
                <a:latin typeface="Roboto Condensed"/>
              </a:rPr>
              <a:t>Tax data for tax optimisation algorithm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5F5F5"/>
                </a:solidFill>
                <a:latin typeface="Roboto Condensed"/>
              </a:rPr>
              <a:t>Revenue Commisioners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5F5F5"/>
              </a:solidFill>
              <a:latin typeface="Roboto Condensed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5F5F5"/>
                </a:solidFill>
                <a:latin typeface="Roboto Condensed"/>
              </a:rPr>
              <a:t>T</a:t>
            </a:r>
            <a:r>
              <a:rPr lang="en-US" sz="3000">
                <a:solidFill>
                  <a:srgbClr val="F5F5F5"/>
                </a:solidFill>
                <a:latin typeface="Roboto Condensed Bold"/>
              </a:rPr>
              <a:t>he dataset can be obtained from 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5F5F5"/>
                </a:solidFill>
                <a:latin typeface="Roboto Condensed Bold"/>
              </a:rPr>
              <a:t>data.gov.ie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5F5F5"/>
                </a:solidFill>
                <a:latin typeface="Roboto Condensed Bold"/>
              </a:rPr>
              <a:t>data.cso.ie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82558" y="270444"/>
            <a:ext cx="11527252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A9C52F"/>
                </a:solidFill>
                <a:latin typeface="Roboto Condensed Bold"/>
              </a:rPr>
              <a:t>SMARTPENSIONS APP MOCKUPS</a:t>
            </a:r>
          </a:p>
        </p:txBody>
      </p:sp>
      <p:sp>
        <p:nvSpPr>
          <p:cNvPr id="3" name="Freeform 3"/>
          <p:cNvSpPr/>
          <p:nvPr/>
        </p:nvSpPr>
        <p:spPr>
          <a:xfrm rot="10207166">
            <a:off x="-6670711" y="-4786607"/>
            <a:ext cx="10443176" cy="8487454"/>
          </a:xfrm>
          <a:custGeom>
            <a:avLst/>
            <a:gdLst/>
            <a:ahLst/>
            <a:cxnLst/>
            <a:rect l="l" t="t" r="r" b="b"/>
            <a:pathLst>
              <a:path w="10443176" h="8487454">
                <a:moveTo>
                  <a:pt x="0" y="0"/>
                </a:moveTo>
                <a:lnTo>
                  <a:pt x="10443176" y="0"/>
                </a:lnTo>
                <a:lnTo>
                  <a:pt x="10443176" y="8487454"/>
                </a:lnTo>
                <a:lnTo>
                  <a:pt x="0" y="8487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207166">
            <a:off x="-2328820" y="8294197"/>
            <a:ext cx="10443176" cy="8487454"/>
          </a:xfrm>
          <a:custGeom>
            <a:avLst/>
            <a:gdLst/>
            <a:ahLst/>
            <a:cxnLst/>
            <a:rect l="l" t="t" r="r" b="b"/>
            <a:pathLst>
              <a:path w="10443176" h="8487454">
                <a:moveTo>
                  <a:pt x="0" y="0"/>
                </a:moveTo>
                <a:lnTo>
                  <a:pt x="10443176" y="0"/>
                </a:lnTo>
                <a:lnTo>
                  <a:pt x="10443176" y="8487454"/>
                </a:lnTo>
                <a:lnTo>
                  <a:pt x="0" y="8487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7457778">
            <a:off x="15214471" y="-4786607"/>
            <a:ext cx="10443176" cy="8487454"/>
          </a:xfrm>
          <a:custGeom>
            <a:avLst/>
            <a:gdLst/>
            <a:ahLst/>
            <a:cxnLst/>
            <a:rect l="l" t="t" r="r" b="b"/>
            <a:pathLst>
              <a:path w="10443176" h="8487454">
                <a:moveTo>
                  <a:pt x="0" y="0"/>
                </a:moveTo>
                <a:lnTo>
                  <a:pt x="10443176" y="0"/>
                </a:lnTo>
                <a:lnTo>
                  <a:pt x="10443176" y="8487454"/>
                </a:lnTo>
                <a:lnTo>
                  <a:pt x="0" y="8487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7457778">
            <a:off x="16631905" y="6264022"/>
            <a:ext cx="10443176" cy="8487454"/>
          </a:xfrm>
          <a:custGeom>
            <a:avLst/>
            <a:gdLst/>
            <a:ahLst/>
            <a:cxnLst/>
            <a:rect l="l" t="t" r="r" b="b"/>
            <a:pathLst>
              <a:path w="10443176" h="8487454">
                <a:moveTo>
                  <a:pt x="0" y="0"/>
                </a:moveTo>
                <a:lnTo>
                  <a:pt x="10443176" y="0"/>
                </a:lnTo>
                <a:lnTo>
                  <a:pt x="10443176" y="8487453"/>
                </a:lnTo>
                <a:lnTo>
                  <a:pt x="0" y="8487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65511" y="2009430"/>
            <a:ext cx="4061374" cy="6666397"/>
          </a:xfrm>
          <a:custGeom>
            <a:avLst/>
            <a:gdLst/>
            <a:ahLst/>
            <a:cxnLst/>
            <a:rect l="l" t="t" r="r" b="b"/>
            <a:pathLst>
              <a:path w="4061374" h="6666397">
                <a:moveTo>
                  <a:pt x="0" y="0"/>
                </a:moveTo>
                <a:lnTo>
                  <a:pt x="4061374" y="0"/>
                </a:lnTo>
                <a:lnTo>
                  <a:pt x="4061374" y="6666397"/>
                </a:lnTo>
                <a:lnTo>
                  <a:pt x="0" y="6666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746183" y="1776280"/>
            <a:ext cx="2848831" cy="7153268"/>
          </a:xfrm>
          <a:custGeom>
            <a:avLst/>
            <a:gdLst/>
            <a:ahLst/>
            <a:cxnLst/>
            <a:rect l="l" t="t" r="r" b="b"/>
            <a:pathLst>
              <a:path w="2848831" h="7153268">
                <a:moveTo>
                  <a:pt x="0" y="0"/>
                </a:moveTo>
                <a:lnTo>
                  <a:pt x="2848831" y="0"/>
                </a:lnTo>
                <a:lnTo>
                  <a:pt x="2848831" y="7153268"/>
                </a:lnTo>
                <a:lnTo>
                  <a:pt x="0" y="7153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907960" y="1755709"/>
            <a:ext cx="2857202" cy="7173838"/>
          </a:xfrm>
          <a:custGeom>
            <a:avLst/>
            <a:gdLst/>
            <a:ahLst/>
            <a:cxnLst/>
            <a:rect l="l" t="t" r="r" b="b"/>
            <a:pathLst>
              <a:path w="2857202" h="7173838">
                <a:moveTo>
                  <a:pt x="0" y="0"/>
                </a:moveTo>
                <a:lnTo>
                  <a:pt x="2857202" y="0"/>
                </a:lnTo>
                <a:lnTo>
                  <a:pt x="2857202" y="7173839"/>
                </a:lnTo>
                <a:lnTo>
                  <a:pt x="0" y="71738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576035" y="1757668"/>
            <a:ext cx="3211159" cy="6918159"/>
          </a:xfrm>
          <a:custGeom>
            <a:avLst/>
            <a:gdLst/>
            <a:ahLst/>
            <a:cxnLst/>
            <a:rect l="l" t="t" r="r" b="b"/>
            <a:pathLst>
              <a:path w="3211159" h="6918159">
                <a:moveTo>
                  <a:pt x="0" y="0"/>
                </a:moveTo>
                <a:lnTo>
                  <a:pt x="3211159" y="0"/>
                </a:lnTo>
                <a:lnTo>
                  <a:pt x="3211159" y="6918159"/>
                </a:lnTo>
                <a:lnTo>
                  <a:pt x="0" y="691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3346722" y="8180347"/>
            <a:ext cx="1763845" cy="990960"/>
            <a:chOff x="0" y="0"/>
            <a:chExt cx="2351793" cy="13212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51793" cy="1321280"/>
            </a:xfrm>
            <a:custGeom>
              <a:avLst/>
              <a:gdLst/>
              <a:ahLst/>
              <a:cxnLst/>
              <a:rect l="l" t="t" r="r" b="b"/>
              <a:pathLst>
                <a:path w="2351793" h="1321280">
                  <a:moveTo>
                    <a:pt x="0" y="0"/>
                  </a:moveTo>
                  <a:lnTo>
                    <a:pt x="2351793" y="0"/>
                  </a:lnTo>
                  <a:lnTo>
                    <a:pt x="2351793" y="1321280"/>
                  </a:lnTo>
                  <a:lnTo>
                    <a:pt x="0" y="1321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54105" y="46308"/>
              <a:ext cx="2243734" cy="1228665"/>
              <a:chOff x="0" y="0"/>
              <a:chExt cx="1431155" cy="78369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431155" cy="783698"/>
              </a:xfrm>
              <a:custGeom>
                <a:avLst/>
                <a:gdLst/>
                <a:ahLst/>
                <a:cxnLst/>
                <a:rect l="l" t="t" r="r" b="b"/>
                <a:pathLst>
                  <a:path w="1431155" h="783698">
                    <a:moveTo>
                      <a:pt x="0" y="0"/>
                    </a:moveTo>
                    <a:lnTo>
                      <a:pt x="1431155" y="0"/>
                    </a:lnTo>
                    <a:lnTo>
                      <a:pt x="1431155" y="783698"/>
                    </a:lnTo>
                    <a:lnTo>
                      <a:pt x="0" y="783698"/>
                    </a:lnTo>
                    <a:close/>
                  </a:path>
                </a:pathLst>
              </a:custGeom>
              <a:solidFill>
                <a:srgbClr val="2837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431155" cy="8217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88038" y="507520"/>
              <a:ext cx="1575716" cy="277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34"/>
                </a:lnSpc>
              </a:pPr>
              <a:r>
                <a:rPr lang="en-US" sz="1238">
                  <a:solidFill>
                    <a:srgbClr val="2AA7B8"/>
                  </a:solidFill>
                  <a:latin typeface="Roboto Condensed"/>
                </a:rPr>
                <a:t>LOGIN PAGE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6454639" y="8762820"/>
            <a:ext cx="1763845" cy="990960"/>
          </a:xfrm>
          <a:custGeom>
            <a:avLst/>
            <a:gdLst/>
            <a:ahLst/>
            <a:cxnLst/>
            <a:rect l="l" t="t" r="r" b="b"/>
            <a:pathLst>
              <a:path w="1763845" h="990960">
                <a:moveTo>
                  <a:pt x="0" y="0"/>
                </a:moveTo>
                <a:lnTo>
                  <a:pt x="1763844" y="0"/>
                </a:lnTo>
                <a:lnTo>
                  <a:pt x="1763844" y="990960"/>
                </a:lnTo>
                <a:lnTo>
                  <a:pt x="0" y="990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6495217" y="8797551"/>
            <a:ext cx="1682801" cy="921499"/>
            <a:chOff x="0" y="0"/>
            <a:chExt cx="1431155" cy="78369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31155" cy="783698"/>
            </a:xfrm>
            <a:custGeom>
              <a:avLst/>
              <a:gdLst/>
              <a:ahLst/>
              <a:cxnLst/>
              <a:rect l="l" t="t" r="r" b="b"/>
              <a:pathLst>
                <a:path w="1431155" h="783698">
                  <a:moveTo>
                    <a:pt x="0" y="0"/>
                  </a:moveTo>
                  <a:lnTo>
                    <a:pt x="1431155" y="0"/>
                  </a:lnTo>
                  <a:lnTo>
                    <a:pt x="1431155" y="783698"/>
                  </a:lnTo>
                  <a:lnTo>
                    <a:pt x="0" y="783698"/>
                  </a:lnTo>
                  <a:close/>
                </a:path>
              </a:pathLst>
            </a:custGeom>
            <a:solidFill>
              <a:srgbClr val="283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431155" cy="821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745724" y="9027176"/>
            <a:ext cx="1181787" cy="43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4"/>
              </a:lnSpc>
            </a:pPr>
            <a:r>
              <a:rPr lang="en-US" sz="1238">
                <a:solidFill>
                  <a:srgbClr val="2AA7B8"/>
                </a:solidFill>
                <a:latin typeface="Roboto Condensed"/>
              </a:rPr>
              <a:t>RETIREMENT PLANNER PAGE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288677" y="8797551"/>
            <a:ext cx="1763845" cy="990960"/>
            <a:chOff x="0" y="0"/>
            <a:chExt cx="2351793" cy="132128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51793" cy="1321280"/>
            </a:xfrm>
            <a:custGeom>
              <a:avLst/>
              <a:gdLst/>
              <a:ahLst/>
              <a:cxnLst/>
              <a:rect l="l" t="t" r="r" b="b"/>
              <a:pathLst>
                <a:path w="2351793" h="1321280">
                  <a:moveTo>
                    <a:pt x="0" y="0"/>
                  </a:moveTo>
                  <a:lnTo>
                    <a:pt x="2351793" y="0"/>
                  </a:lnTo>
                  <a:lnTo>
                    <a:pt x="2351793" y="1321280"/>
                  </a:lnTo>
                  <a:lnTo>
                    <a:pt x="0" y="1321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54105" y="46308"/>
              <a:ext cx="2243734" cy="1228665"/>
              <a:chOff x="0" y="0"/>
              <a:chExt cx="1431155" cy="78369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431155" cy="783698"/>
              </a:xfrm>
              <a:custGeom>
                <a:avLst/>
                <a:gdLst/>
                <a:ahLst/>
                <a:cxnLst/>
                <a:rect l="l" t="t" r="r" b="b"/>
                <a:pathLst>
                  <a:path w="1431155" h="783698">
                    <a:moveTo>
                      <a:pt x="0" y="0"/>
                    </a:moveTo>
                    <a:lnTo>
                      <a:pt x="1431155" y="0"/>
                    </a:lnTo>
                    <a:lnTo>
                      <a:pt x="1431155" y="783698"/>
                    </a:lnTo>
                    <a:lnTo>
                      <a:pt x="0" y="783698"/>
                    </a:lnTo>
                    <a:close/>
                  </a:path>
                </a:pathLst>
              </a:custGeom>
              <a:solidFill>
                <a:srgbClr val="2837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1431155" cy="8217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388038" y="216479"/>
              <a:ext cx="1575716" cy="859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34"/>
                </a:lnSpc>
              </a:pPr>
              <a:r>
                <a:rPr lang="en-US" sz="1238">
                  <a:solidFill>
                    <a:srgbClr val="2AA7B8"/>
                  </a:solidFill>
                  <a:latin typeface="Roboto Condensed"/>
                </a:rPr>
                <a:t>TAX OPTIMISATION PAGE 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14233314" y="8560271"/>
            <a:ext cx="1763845" cy="990960"/>
          </a:xfrm>
          <a:custGeom>
            <a:avLst/>
            <a:gdLst/>
            <a:ahLst/>
            <a:cxnLst/>
            <a:rect l="l" t="t" r="r" b="b"/>
            <a:pathLst>
              <a:path w="1763845" h="990960">
                <a:moveTo>
                  <a:pt x="0" y="0"/>
                </a:moveTo>
                <a:lnTo>
                  <a:pt x="1763845" y="0"/>
                </a:lnTo>
                <a:lnTo>
                  <a:pt x="1763845" y="990960"/>
                </a:lnTo>
                <a:lnTo>
                  <a:pt x="0" y="990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14273893" y="8595001"/>
            <a:ext cx="1682801" cy="921499"/>
            <a:chOff x="0" y="0"/>
            <a:chExt cx="1431155" cy="78369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31155" cy="783698"/>
            </a:xfrm>
            <a:custGeom>
              <a:avLst/>
              <a:gdLst/>
              <a:ahLst/>
              <a:cxnLst/>
              <a:rect l="l" t="t" r="r" b="b"/>
              <a:pathLst>
                <a:path w="1431155" h="783698">
                  <a:moveTo>
                    <a:pt x="0" y="0"/>
                  </a:moveTo>
                  <a:lnTo>
                    <a:pt x="1431155" y="0"/>
                  </a:lnTo>
                  <a:lnTo>
                    <a:pt x="1431155" y="783698"/>
                  </a:lnTo>
                  <a:lnTo>
                    <a:pt x="0" y="783698"/>
                  </a:lnTo>
                  <a:close/>
                </a:path>
              </a:pathLst>
            </a:custGeom>
            <a:solidFill>
              <a:srgbClr val="283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431155" cy="821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4524399" y="8824627"/>
            <a:ext cx="1181787" cy="43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4"/>
              </a:lnSpc>
            </a:pPr>
            <a:r>
              <a:rPr lang="en-US" sz="1238">
                <a:solidFill>
                  <a:srgbClr val="2AA7B8"/>
                </a:solidFill>
                <a:latin typeface="Roboto Condensed"/>
              </a:rPr>
              <a:t>GOAL TRACKER PAGE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2197" y="-640616"/>
            <a:ext cx="7379580" cy="11568232"/>
          </a:xfrm>
          <a:custGeom>
            <a:avLst/>
            <a:gdLst/>
            <a:ahLst/>
            <a:cxnLst/>
            <a:rect l="l" t="t" r="r" b="b"/>
            <a:pathLst>
              <a:path w="7379580" h="11568232">
                <a:moveTo>
                  <a:pt x="0" y="0"/>
                </a:moveTo>
                <a:lnTo>
                  <a:pt x="7379580" y="0"/>
                </a:lnTo>
                <a:lnTo>
                  <a:pt x="7379580" y="11568232"/>
                </a:lnTo>
                <a:lnTo>
                  <a:pt x="0" y="11568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790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322197" y="1067660"/>
            <a:ext cx="7781068" cy="8190640"/>
            <a:chOff x="0" y="0"/>
            <a:chExt cx="2049335" cy="21572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49335" cy="2157206"/>
            </a:xfrm>
            <a:custGeom>
              <a:avLst/>
              <a:gdLst/>
              <a:ahLst/>
              <a:cxnLst/>
              <a:rect l="l" t="t" r="r" b="b"/>
              <a:pathLst>
                <a:path w="2049335" h="2157206">
                  <a:moveTo>
                    <a:pt x="0" y="0"/>
                  </a:moveTo>
                  <a:lnTo>
                    <a:pt x="2049335" y="0"/>
                  </a:lnTo>
                  <a:lnTo>
                    <a:pt x="2049335" y="2157206"/>
                  </a:lnTo>
                  <a:lnTo>
                    <a:pt x="0" y="2157206"/>
                  </a:lnTo>
                  <a:close/>
                </a:path>
              </a:pathLst>
            </a:custGeom>
            <a:solidFill>
              <a:srgbClr val="283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49335" cy="2195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628882" y="2984123"/>
            <a:ext cx="5877715" cy="4911433"/>
            <a:chOff x="0" y="0"/>
            <a:chExt cx="1548040" cy="12935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8040" cy="1293546"/>
            </a:xfrm>
            <a:custGeom>
              <a:avLst/>
              <a:gdLst/>
              <a:ahLst/>
              <a:cxnLst/>
              <a:rect l="l" t="t" r="r" b="b"/>
              <a:pathLst>
                <a:path w="1548040" h="1293546">
                  <a:moveTo>
                    <a:pt x="0" y="0"/>
                  </a:moveTo>
                  <a:lnTo>
                    <a:pt x="1548040" y="0"/>
                  </a:lnTo>
                  <a:lnTo>
                    <a:pt x="1548040" y="1293546"/>
                  </a:lnTo>
                  <a:lnTo>
                    <a:pt x="0" y="1293546"/>
                  </a:lnTo>
                  <a:close/>
                </a:path>
              </a:pathLst>
            </a:custGeom>
            <a:solidFill>
              <a:srgbClr val="8DBC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48040" cy="1331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1296" y="1058135"/>
            <a:ext cx="1134559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A9C52F"/>
                </a:solidFill>
                <a:latin typeface="Roboto Condensed Bold"/>
              </a:rPr>
              <a:t>CRITICAL RISKS AND MITIGATION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0771" y="5382690"/>
            <a:ext cx="4752812" cy="4072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1"/>
              </a:lnSpc>
            </a:pPr>
            <a:r>
              <a:rPr lang="en-US" sz="2329">
                <a:solidFill>
                  <a:srgbClr val="F5F5F5"/>
                </a:solidFill>
                <a:latin typeface="Roboto Condensed"/>
              </a:rPr>
              <a:t>Risk Factor:  Project Management</a:t>
            </a:r>
          </a:p>
          <a:p>
            <a:pPr>
              <a:lnSpc>
                <a:spcPts val="3261"/>
              </a:lnSpc>
            </a:pPr>
            <a:r>
              <a:rPr lang="en-US" sz="2329">
                <a:solidFill>
                  <a:srgbClr val="F5F5F5"/>
                </a:solidFill>
                <a:latin typeface="Roboto Condensed"/>
              </a:rPr>
              <a:t>Mitigation:</a:t>
            </a:r>
          </a:p>
          <a:p>
            <a:pPr marL="503040" lvl="1" indent="-251520">
              <a:lnSpc>
                <a:spcPts val="3261"/>
              </a:lnSpc>
              <a:buFont typeface="Arial"/>
              <a:buChar char="•"/>
            </a:pPr>
            <a:r>
              <a:rPr lang="en-US" sz="2329">
                <a:solidFill>
                  <a:srgbClr val="F5F5F5"/>
                </a:solidFill>
                <a:latin typeface="Roboto Condensed"/>
              </a:rPr>
              <a:t>Strict and Continous Tracking of Tasks, Dependcies, and Deadlines </a:t>
            </a:r>
          </a:p>
          <a:p>
            <a:pPr marL="503040" lvl="1" indent="-251520">
              <a:lnSpc>
                <a:spcPts val="3261"/>
              </a:lnSpc>
              <a:buFont typeface="Arial"/>
              <a:buChar char="•"/>
            </a:pPr>
            <a:r>
              <a:rPr lang="en-US" sz="2329">
                <a:solidFill>
                  <a:srgbClr val="F5F5F5"/>
                </a:solidFill>
                <a:latin typeface="Roboto Condensed"/>
              </a:rPr>
              <a:t>Regular Team Meetings to Ensure Expectations Management</a:t>
            </a:r>
          </a:p>
          <a:p>
            <a:pPr marL="503040" lvl="1" indent="-251520">
              <a:lnSpc>
                <a:spcPts val="3261"/>
              </a:lnSpc>
              <a:buFont typeface="Arial"/>
              <a:buChar char="•"/>
            </a:pPr>
            <a:r>
              <a:rPr lang="en-US" sz="2329">
                <a:solidFill>
                  <a:srgbClr val="F5F5F5"/>
                </a:solidFill>
                <a:latin typeface="Roboto Condensed"/>
              </a:rPr>
              <a:t>Go AGILE!</a:t>
            </a:r>
          </a:p>
          <a:p>
            <a:pPr marL="503040" lvl="1" indent="-251520">
              <a:lnSpc>
                <a:spcPts val="3261"/>
              </a:lnSpc>
              <a:buFont typeface="Arial"/>
              <a:buChar char="•"/>
            </a:pPr>
            <a:r>
              <a:rPr lang="en-US" sz="2329">
                <a:solidFill>
                  <a:srgbClr val="F5F5F5"/>
                </a:solidFill>
                <a:latin typeface="Roboto Condensed"/>
              </a:rPr>
              <a:t>Plan, Implement, Review, Repeat</a:t>
            </a:r>
          </a:p>
          <a:p>
            <a:pPr>
              <a:lnSpc>
                <a:spcPts val="3261"/>
              </a:lnSpc>
            </a:pPr>
            <a:endParaRPr lang="en-US" sz="2329">
              <a:solidFill>
                <a:srgbClr val="F5F5F5"/>
              </a:solidFill>
              <a:latin typeface="Roboto Condensed"/>
            </a:endParaRPr>
          </a:p>
          <a:p>
            <a:pPr>
              <a:lnSpc>
                <a:spcPts val="3261"/>
              </a:lnSpc>
            </a:pPr>
            <a:endParaRPr lang="en-US" sz="2329">
              <a:solidFill>
                <a:srgbClr val="F5F5F5"/>
              </a:solidFill>
              <a:latin typeface="Roboto Condense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35473" y="4320561"/>
            <a:ext cx="5664533" cy="2600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8"/>
              </a:lnSpc>
            </a:pPr>
            <a:r>
              <a:rPr lang="en-US" sz="7499">
                <a:solidFill>
                  <a:srgbClr val="FFFFFF"/>
                </a:solidFill>
                <a:latin typeface="Roboto Condensed Bold"/>
              </a:rPr>
              <a:t>Stakeholder Management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35357" y="5635020"/>
            <a:ext cx="4401149" cy="4237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7"/>
              </a:lnSpc>
            </a:pPr>
            <a:r>
              <a:rPr lang="en-US" sz="2398">
                <a:solidFill>
                  <a:srgbClr val="F5F5F5"/>
                </a:solidFill>
                <a:latin typeface="Roboto Condensed"/>
              </a:rPr>
              <a:t>Risk Factor:  User Adoption</a:t>
            </a:r>
          </a:p>
          <a:p>
            <a:pPr>
              <a:lnSpc>
                <a:spcPts val="3357"/>
              </a:lnSpc>
            </a:pPr>
            <a:r>
              <a:rPr lang="en-US" sz="2398">
                <a:solidFill>
                  <a:srgbClr val="F5F5F5"/>
                </a:solidFill>
                <a:latin typeface="Roboto Condensed"/>
              </a:rPr>
              <a:t>Mitigation:</a:t>
            </a:r>
          </a:p>
          <a:p>
            <a:pPr marL="517843" lvl="1" indent="-258922">
              <a:lnSpc>
                <a:spcPts val="3357"/>
              </a:lnSpc>
              <a:buFont typeface="Arial"/>
              <a:buChar char="•"/>
            </a:pPr>
            <a:r>
              <a:rPr lang="en-US" sz="2398">
                <a:solidFill>
                  <a:srgbClr val="F5F5F5"/>
                </a:solidFill>
                <a:latin typeface="Roboto Condensed"/>
              </a:rPr>
              <a:t>User engagment during Planning</a:t>
            </a:r>
          </a:p>
          <a:p>
            <a:pPr marL="517843" lvl="1" indent="-258922">
              <a:lnSpc>
                <a:spcPts val="3357"/>
              </a:lnSpc>
              <a:buFont typeface="Arial"/>
              <a:buChar char="•"/>
            </a:pPr>
            <a:r>
              <a:rPr lang="en-US" sz="2398">
                <a:solidFill>
                  <a:srgbClr val="F5F5F5"/>
                </a:solidFill>
                <a:latin typeface="Roboto Condensed"/>
              </a:rPr>
              <a:t>User engagement during Beta testing</a:t>
            </a:r>
          </a:p>
          <a:p>
            <a:pPr marL="517843" lvl="1" indent="-258922">
              <a:lnSpc>
                <a:spcPts val="3357"/>
              </a:lnSpc>
              <a:buFont typeface="Arial"/>
              <a:buChar char="•"/>
            </a:pPr>
            <a:r>
              <a:rPr lang="en-US" sz="2398">
                <a:solidFill>
                  <a:srgbClr val="F5F5F5"/>
                </a:solidFill>
                <a:latin typeface="Roboto Condensed"/>
              </a:rPr>
              <a:t>Effective Marketing</a:t>
            </a:r>
          </a:p>
          <a:p>
            <a:pPr marL="517843" lvl="1" indent="-258922">
              <a:lnSpc>
                <a:spcPts val="3357"/>
              </a:lnSpc>
              <a:buFont typeface="Arial"/>
              <a:buChar char="•"/>
            </a:pPr>
            <a:r>
              <a:rPr lang="en-US" sz="2398">
                <a:solidFill>
                  <a:srgbClr val="F5F5F5"/>
                </a:solidFill>
                <a:latin typeface="Roboto Condensed"/>
              </a:rPr>
              <a:t>Offer Free Trails + Customer Support</a:t>
            </a:r>
          </a:p>
          <a:p>
            <a:pPr marL="517843" lvl="1" indent="-258922">
              <a:lnSpc>
                <a:spcPts val="3357"/>
              </a:lnSpc>
              <a:buFont typeface="Arial"/>
              <a:buChar char="•"/>
            </a:pPr>
            <a:endParaRPr lang="en-US" sz="2398">
              <a:solidFill>
                <a:srgbClr val="F5F5F5"/>
              </a:solidFill>
              <a:latin typeface="Roboto Condense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0771" y="1952625"/>
            <a:ext cx="4233734" cy="3887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3"/>
              </a:lnSpc>
            </a:pPr>
            <a:r>
              <a:rPr lang="en-US" sz="2438">
                <a:solidFill>
                  <a:srgbClr val="F5F5F5"/>
                </a:solidFill>
                <a:latin typeface="Roboto Condensed"/>
              </a:rPr>
              <a:t>Risk Factor: Machine Learning Model Performance</a:t>
            </a:r>
          </a:p>
          <a:p>
            <a:pPr>
              <a:lnSpc>
                <a:spcPts val="3413"/>
              </a:lnSpc>
            </a:pPr>
            <a:r>
              <a:rPr lang="en-US" sz="2438">
                <a:solidFill>
                  <a:srgbClr val="F5F5F5"/>
                </a:solidFill>
                <a:latin typeface="Roboto Condensed"/>
              </a:rPr>
              <a:t>Mitigation: </a:t>
            </a:r>
          </a:p>
          <a:p>
            <a:pPr marL="526439" lvl="1" indent="-263219">
              <a:lnSpc>
                <a:spcPts val="3413"/>
              </a:lnSpc>
              <a:buFont typeface="Arial"/>
              <a:buChar char="•"/>
            </a:pPr>
            <a:r>
              <a:rPr lang="en-US" sz="2438">
                <a:solidFill>
                  <a:srgbClr val="F5F5F5"/>
                </a:solidFill>
                <a:latin typeface="Roboto Condensed"/>
              </a:rPr>
              <a:t>Extensive Model Training</a:t>
            </a:r>
          </a:p>
          <a:p>
            <a:pPr marL="526439" lvl="1" indent="-263219">
              <a:lnSpc>
                <a:spcPts val="3413"/>
              </a:lnSpc>
              <a:buFont typeface="Arial"/>
              <a:buChar char="•"/>
            </a:pPr>
            <a:r>
              <a:rPr lang="en-US" sz="2438">
                <a:solidFill>
                  <a:srgbClr val="F5F5F5"/>
                </a:solidFill>
                <a:latin typeface="Roboto Condensed"/>
              </a:rPr>
              <a:t>Improcing Generalizability</a:t>
            </a:r>
          </a:p>
          <a:p>
            <a:pPr marL="526439" lvl="1" indent="-263219">
              <a:lnSpc>
                <a:spcPts val="3413"/>
              </a:lnSpc>
              <a:buFont typeface="Arial"/>
              <a:buChar char="•"/>
            </a:pPr>
            <a:r>
              <a:rPr lang="en-US" sz="2438">
                <a:solidFill>
                  <a:srgbClr val="F5F5F5"/>
                </a:solidFill>
                <a:latin typeface="Roboto Condensed"/>
              </a:rPr>
              <a:t>Engage with ML experts</a:t>
            </a:r>
          </a:p>
          <a:p>
            <a:pPr marL="526439" lvl="1" indent="-263219">
              <a:lnSpc>
                <a:spcPts val="3413"/>
              </a:lnSpc>
              <a:buFont typeface="Arial"/>
              <a:buChar char="•"/>
            </a:pPr>
            <a:r>
              <a:rPr lang="en-US" sz="2438">
                <a:solidFill>
                  <a:srgbClr val="F5F5F5"/>
                </a:solidFill>
                <a:latin typeface="Roboto Condensed"/>
              </a:rPr>
              <a:t>Perform Continuious Reviews</a:t>
            </a:r>
          </a:p>
          <a:p>
            <a:pPr>
              <a:lnSpc>
                <a:spcPts val="3413"/>
              </a:lnSpc>
            </a:pPr>
            <a:endParaRPr lang="en-US" sz="2438">
              <a:solidFill>
                <a:srgbClr val="F5F5F5"/>
              </a:solidFill>
              <a:latin typeface="Roboto Condensed"/>
            </a:endParaRPr>
          </a:p>
          <a:p>
            <a:pPr>
              <a:lnSpc>
                <a:spcPts val="3413"/>
              </a:lnSpc>
            </a:pPr>
            <a:endParaRPr lang="en-US" sz="2438">
              <a:solidFill>
                <a:srgbClr val="F5F5F5"/>
              </a:solidFill>
              <a:latin typeface="Roboto Condense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200973" y="1714725"/>
            <a:ext cx="4239068" cy="344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2"/>
              </a:lnSpc>
            </a:pPr>
            <a:r>
              <a:rPr lang="en-US" sz="2194">
                <a:solidFill>
                  <a:srgbClr val="F5F5F5"/>
                </a:solidFill>
                <a:latin typeface="Roboto Condensed"/>
              </a:rPr>
              <a:t>Risk Factor: Data Security</a:t>
            </a:r>
          </a:p>
          <a:p>
            <a:pPr>
              <a:lnSpc>
                <a:spcPts val="3072"/>
              </a:lnSpc>
            </a:pPr>
            <a:r>
              <a:rPr lang="en-US" sz="2194">
                <a:solidFill>
                  <a:srgbClr val="F5F5F5"/>
                </a:solidFill>
                <a:latin typeface="Roboto Condensed"/>
              </a:rPr>
              <a:t>Mitigation:</a:t>
            </a:r>
          </a:p>
          <a:p>
            <a:pPr marL="473767" lvl="1" indent="-236884">
              <a:lnSpc>
                <a:spcPts val="3072"/>
              </a:lnSpc>
              <a:buFont typeface="Arial"/>
              <a:buChar char="•"/>
            </a:pPr>
            <a:r>
              <a:rPr lang="en-US" sz="2194">
                <a:solidFill>
                  <a:srgbClr val="F5F5F5"/>
                </a:solidFill>
                <a:latin typeface="Roboto Condensed"/>
              </a:rPr>
              <a:t>State-of-the-Art Encrytion Techniques</a:t>
            </a:r>
          </a:p>
          <a:p>
            <a:pPr marL="473767" lvl="1" indent="-236884">
              <a:lnSpc>
                <a:spcPts val="3072"/>
              </a:lnSpc>
              <a:buFont typeface="Arial"/>
              <a:buChar char="•"/>
            </a:pPr>
            <a:r>
              <a:rPr lang="en-US" sz="2194">
                <a:solidFill>
                  <a:srgbClr val="F5F5F5"/>
                </a:solidFill>
                <a:latin typeface="Roboto Condensed"/>
              </a:rPr>
              <a:t>Secured Data Storage</a:t>
            </a:r>
          </a:p>
          <a:p>
            <a:pPr marL="473767" lvl="1" indent="-236884">
              <a:lnSpc>
                <a:spcPts val="3072"/>
              </a:lnSpc>
              <a:buFont typeface="Arial"/>
              <a:buChar char="•"/>
            </a:pPr>
            <a:r>
              <a:rPr lang="en-US" sz="2194">
                <a:solidFill>
                  <a:srgbClr val="F5F5F5"/>
                </a:solidFill>
                <a:latin typeface="Roboto Condensed"/>
              </a:rPr>
              <a:t>Regular Security Updates and Penetration Testing</a:t>
            </a:r>
          </a:p>
          <a:p>
            <a:pPr marL="473767" lvl="1" indent="-236884">
              <a:lnSpc>
                <a:spcPts val="3072"/>
              </a:lnSpc>
              <a:buFont typeface="Arial"/>
              <a:buChar char="•"/>
            </a:pPr>
            <a:r>
              <a:rPr lang="en-US" sz="2194">
                <a:solidFill>
                  <a:srgbClr val="F5F5F5"/>
                </a:solidFill>
                <a:latin typeface="Roboto Condensed"/>
              </a:rPr>
              <a:t>Staff Trainings on Security Protocls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68119" y="2093916"/>
            <a:ext cx="11305726" cy="6483730"/>
          </a:xfrm>
          <a:custGeom>
            <a:avLst/>
            <a:gdLst/>
            <a:ahLst/>
            <a:cxnLst/>
            <a:rect l="l" t="t" r="r" b="b"/>
            <a:pathLst>
              <a:path w="11305726" h="6483730">
                <a:moveTo>
                  <a:pt x="0" y="0"/>
                </a:moveTo>
                <a:lnTo>
                  <a:pt x="11305727" y="0"/>
                </a:lnTo>
                <a:lnTo>
                  <a:pt x="11305727" y="6483730"/>
                </a:lnTo>
                <a:lnTo>
                  <a:pt x="0" y="6483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65156" y="533400"/>
            <a:ext cx="1134559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A9C52F"/>
                </a:solidFill>
                <a:latin typeface="Roboto Condensed Bold"/>
              </a:rPr>
              <a:t>PROJECT BUDGET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12377177" y="-3531849"/>
            <a:ext cx="12994562" cy="10561035"/>
          </a:xfrm>
          <a:custGeom>
            <a:avLst/>
            <a:gdLst/>
            <a:ahLst/>
            <a:cxnLst/>
            <a:rect l="l" t="t" r="r" b="b"/>
            <a:pathLst>
              <a:path w="12994562" h="10561035">
                <a:moveTo>
                  <a:pt x="0" y="0"/>
                </a:moveTo>
                <a:lnTo>
                  <a:pt x="12994562" y="0"/>
                </a:lnTo>
                <a:lnTo>
                  <a:pt x="12994562" y="10561035"/>
                </a:lnTo>
                <a:lnTo>
                  <a:pt x="0" y="10561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-6852320" y="5619289"/>
            <a:ext cx="12994562" cy="10561035"/>
          </a:xfrm>
          <a:custGeom>
            <a:avLst/>
            <a:gdLst/>
            <a:ahLst/>
            <a:cxnLst/>
            <a:rect l="l" t="t" r="r" b="b"/>
            <a:pathLst>
              <a:path w="12994562" h="10561035">
                <a:moveTo>
                  <a:pt x="12994562" y="0"/>
                </a:moveTo>
                <a:lnTo>
                  <a:pt x="0" y="0"/>
                </a:lnTo>
                <a:lnTo>
                  <a:pt x="0" y="10561035"/>
                </a:lnTo>
                <a:lnTo>
                  <a:pt x="12994562" y="10561035"/>
                </a:lnTo>
                <a:lnTo>
                  <a:pt x="129945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188701" y="5143500"/>
            <a:ext cx="8964967" cy="7286074"/>
          </a:xfrm>
          <a:custGeom>
            <a:avLst/>
            <a:gdLst/>
            <a:ahLst/>
            <a:cxnLst/>
            <a:rect l="l" t="t" r="r" b="b"/>
            <a:pathLst>
              <a:path w="8964967" h="7286074">
                <a:moveTo>
                  <a:pt x="0" y="0"/>
                </a:moveTo>
                <a:lnTo>
                  <a:pt x="8964967" y="0"/>
                </a:lnTo>
                <a:lnTo>
                  <a:pt x="8964967" y="7286074"/>
                </a:lnTo>
                <a:lnTo>
                  <a:pt x="0" y="7286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508557" y="-2614337"/>
            <a:ext cx="8964967" cy="7286074"/>
          </a:xfrm>
          <a:custGeom>
            <a:avLst/>
            <a:gdLst/>
            <a:ahLst/>
            <a:cxnLst/>
            <a:rect l="l" t="t" r="r" b="b"/>
            <a:pathLst>
              <a:path w="8964967" h="7286074">
                <a:moveTo>
                  <a:pt x="0" y="0"/>
                </a:moveTo>
                <a:lnTo>
                  <a:pt x="8964968" y="0"/>
                </a:lnTo>
                <a:lnTo>
                  <a:pt x="8964968" y="7286074"/>
                </a:lnTo>
                <a:lnTo>
                  <a:pt x="0" y="7286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5041775" y="-6420279"/>
            <a:ext cx="11698687" cy="11698687"/>
          </a:xfrm>
          <a:custGeom>
            <a:avLst/>
            <a:gdLst/>
            <a:ahLst/>
            <a:cxnLst/>
            <a:rect l="l" t="t" r="r" b="b"/>
            <a:pathLst>
              <a:path w="11698687" h="11698687">
                <a:moveTo>
                  <a:pt x="0" y="0"/>
                </a:moveTo>
                <a:lnTo>
                  <a:pt x="11698688" y="0"/>
                </a:lnTo>
                <a:lnTo>
                  <a:pt x="11698688" y="11698687"/>
                </a:lnTo>
                <a:lnTo>
                  <a:pt x="0" y="11698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674463" y="4671737"/>
            <a:ext cx="11698687" cy="11698687"/>
          </a:xfrm>
          <a:custGeom>
            <a:avLst/>
            <a:gdLst/>
            <a:ahLst/>
            <a:cxnLst/>
            <a:rect l="l" t="t" r="r" b="b"/>
            <a:pathLst>
              <a:path w="11698687" h="11698687">
                <a:moveTo>
                  <a:pt x="0" y="0"/>
                </a:moveTo>
                <a:lnTo>
                  <a:pt x="11698687" y="0"/>
                </a:lnTo>
                <a:lnTo>
                  <a:pt x="11698687" y="11698687"/>
                </a:lnTo>
                <a:lnTo>
                  <a:pt x="0" y="11698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815474" y="3501678"/>
            <a:ext cx="8657053" cy="177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19"/>
              </a:lnSpc>
            </a:pPr>
            <a:r>
              <a:rPr lang="en-US" sz="10299">
                <a:solidFill>
                  <a:srgbClr val="2AA7B8"/>
                </a:solidFill>
                <a:latin typeface="Roboto Condensed 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55824" y="5068858"/>
            <a:ext cx="9976353" cy="177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19"/>
              </a:lnSpc>
            </a:pPr>
            <a:r>
              <a:rPr lang="en-US" sz="10299">
                <a:solidFill>
                  <a:srgbClr val="A9C52F"/>
                </a:solidFill>
                <a:latin typeface="Roboto Condensed Bold"/>
              </a:rPr>
              <a:t>SMARTPENSIONS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6637153" y="-257489"/>
            <a:ext cx="5327658" cy="14440177"/>
          </a:xfrm>
          <a:custGeom>
            <a:avLst/>
            <a:gdLst/>
            <a:ahLst/>
            <a:cxnLst/>
            <a:rect l="l" t="t" r="r" b="b"/>
            <a:pathLst>
              <a:path w="5327658" h="14440177">
                <a:moveTo>
                  <a:pt x="0" y="0"/>
                </a:moveTo>
                <a:lnTo>
                  <a:pt x="5327658" y="0"/>
                </a:lnTo>
                <a:lnTo>
                  <a:pt x="5327658" y="14440178"/>
                </a:lnTo>
                <a:lnTo>
                  <a:pt x="0" y="1444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7244" r="-345707" b="-10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3219080"/>
            <a:ext cx="3394352" cy="4770475"/>
            <a:chOff x="0" y="0"/>
            <a:chExt cx="4525802" cy="636063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4423" r="14423"/>
            <a:stretch>
              <a:fillRect/>
            </a:stretch>
          </p:blipFill>
          <p:spPr>
            <a:xfrm>
              <a:off x="0" y="0"/>
              <a:ext cx="4525802" cy="6360634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5289827" y="3219080"/>
            <a:ext cx="3417704" cy="4754959"/>
            <a:chOff x="0" y="0"/>
            <a:chExt cx="4556939" cy="633994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14061" r="14061"/>
            <a:stretch>
              <a:fillRect/>
            </a:stretch>
          </p:blipFill>
          <p:spPr>
            <a:xfrm>
              <a:off x="0" y="0"/>
              <a:ext cx="4556939" cy="6339945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555256" y="3219080"/>
            <a:ext cx="3546394" cy="4754959"/>
            <a:chOff x="0" y="0"/>
            <a:chExt cx="4728526" cy="6339945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12708" r="12708"/>
            <a:stretch>
              <a:fillRect/>
            </a:stretch>
          </p:blipFill>
          <p:spPr>
            <a:xfrm>
              <a:off x="0" y="0"/>
              <a:ext cx="4728526" cy="6339945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>
            <a:off x="-2674766" y="-3786163"/>
            <a:ext cx="8964967" cy="7286074"/>
          </a:xfrm>
          <a:custGeom>
            <a:avLst/>
            <a:gdLst/>
            <a:ahLst/>
            <a:cxnLst/>
            <a:rect l="l" t="t" r="r" b="b"/>
            <a:pathLst>
              <a:path w="8964967" h="7286074">
                <a:moveTo>
                  <a:pt x="0" y="0"/>
                </a:moveTo>
                <a:lnTo>
                  <a:pt x="8964967" y="0"/>
                </a:lnTo>
                <a:lnTo>
                  <a:pt x="8964967" y="7286073"/>
                </a:lnTo>
                <a:lnTo>
                  <a:pt x="0" y="72860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4111300" y="3215547"/>
            <a:ext cx="3148000" cy="4754959"/>
            <a:chOff x="0" y="0"/>
            <a:chExt cx="4197333" cy="633994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9"/>
            <a:srcRect l="36591" t="19622" r="44005" b="36917"/>
            <a:stretch>
              <a:fillRect/>
            </a:stretch>
          </p:blipFill>
          <p:spPr>
            <a:xfrm>
              <a:off x="0" y="0"/>
              <a:ext cx="4197333" cy="6339945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870396" y="7970529"/>
            <a:ext cx="3816099" cy="679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EFEFF"/>
                </a:solidFill>
                <a:latin typeface="Roboto Condensed"/>
              </a:rPr>
              <a:t>SHAQIF SYUKRI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09667" y="7932405"/>
            <a:ext cx="3816099" cy="679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EFEFF"/>
                </a:solidFill>
                <a:latin typeface="Roboto Condensed"/>
              </a:rPr>
              <a:t>ARSLAN HAIDER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85551" y="7932405"/>
            <a:ext cx="3816099" cy="679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EFEFF"/>
                </a:solidFill>
                <a:latin typeface="Roboto Condensed"/>
              </a:rPr>
              <a:t>VEDANT TOMER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0396" y="8554705"/>
            <a:ext cx="333591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EFEFF"/>
                </a:solidFill>
                <a:latin typeface="Roboto Condensed"/>
              </a:rPr>
              <a:t>Scrum Master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49758" y="8516605"/>
            <a:ext cx="333591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EFEFF"/>
                </a:solidFill>
                <a:latin typeface="Roboto Condensed"/>
              </a:rPr>
              <a:t>Developer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77251" y="8535655"/>
            <a:ext cx="3335918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EFEFF"/>
                </a:solidFill>
                <a:latin typeface="Roboto Condensed"/>
              </a:rPr>
              <a:t>Data Engineer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51029" y="1019175"/>
            <a:ext cx="678594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E6D3C6"/>
                </a:solidFill>
                <a:latin typeface="Roboto Condensed Bold"/>
              </a:rPr>
              <a:t>AGILE TEAM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77251" y="7913355"/>
            <a:ext cx="3816099" cy="679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EFEFF"/>
                </a:solidFill>
                <a:latin typeface="Roboto Condensed"/>
              </a:rPr>
              <a:t>FURKAN YAVUZ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55256" y="8573755"/>
            <a:ext cx="333591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EFEFF"/>
                </a:solidFill>
                <a:latin typeface="Roboto Condensed"/>
              </a:rPr>
              <a:t>Product Owner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2197" y="-640616"/>
            <a:ext cx="7379580" cy="11568232"/>
          </a:xfrm>
          <a:custGeom>
            <a:avLst/>
            <a:gdLst/>
            <a:ahLst/>
            <a:cxnLst/>
            <a:rect l="l" t="t" r="r" b="b"/>
            <a:pathLst>
              <a:path w="7379580" h="11568232">
                <a:moveTo>
                  <a:pt x="0" y="0"/>
                </a:moveTo>
                <a:lnTo>
                  <a:pt x="7379580" y="0"/>
                </a:lnTo>
                <a:lnTo>
                  <a:pt x="7379580" y="11568232"/>
                </a:lnTo>
                <a:lnTo>
                  <a:pt x="0" y="11568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790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322197" y="1067660"/>
            <a:ext cx="7781068" cy="8190640"/>
            <a:chOff x="0" y="0"/>
            <a:chExt cx="2049335" cy="21572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49335" cy="2157206"/>
            </a:xfrm>
            <a:custGeom>
              <a:avLst/>
              <a:gdLst/>
              <a:ahLst/>
              <a:cxnLst/>
              <a:rect l="l" t="t" r="r" b="b"/>
              <a:pathLst>
                <a:path w="2049335" h="2157206">
                  <a:moveTo>
                    <a:pt x="0" y="0"/>
                  </a:moveTo>
                  <a:lnTo>
                    <a:pt x="2049335" y="0"/>
                  </a:lnTo>
                  <a:lnTo>
                    <a:pt x="2049335" y="2157206"/>
                  </a:lnTo>
                  <a:lnTo>
                    <a:pt x="0" y="2157206"/>
                  </a:lnTo>
                  <a:close/>
                </a:path>
              </a:pathLst>
            </a:custGeom>
            <a:solidFill>
              <a:srgbClr val="283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49335" cy="2195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364206" y="115475"/>
            <a:ext cx="10755134" cy="10056050"/>
          </a:xfrm>
          <a:custGeom>
            <a:avLst/>
            <a:gdLst/>
            <a:ahLst/>
            <a:cxnLst/>
            <a:rect l="l" t="t" r="r" b="b"/>
            <a:pathLst>
              <a:path w="10755134" h="10056050">
                <a:moveTo>
                  <a:pt x="0" y="0"/>
                </a:moveTo>
                <a:lnTo>
                  <a:pt x="10755134" y="0"/>
                </a:lnTo>
                <a:lnTo>
                  <a:pt x="10755134" y="10056050"/>
                </a:lnTo>
                <a:lnTo>
                  <a:pt x="0" y="10056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37026" y="1613858"/>
            <a:ext cx="5810360" cy="1247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83"/>
              </a:lnSpc>
            </a:pPr>
            <a:r>
              <a:rPr lang="en-US" sz="8153">
                <a:solidFill>
                  <a:srgbClr val="A9C52F"/>
                </a:solidFill>
                <a:latin typeface="Roboto Condensed Bold"/>
              </a:rPr>
              <a:t>RACI MATRIX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989896"/>
            <a:ext cx="5627012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5F5F5"/>
                </a:solidFill>
                <a:latin typeface="Roboto Condensed"/>
              </a:rPr>
              <a:t>Legend: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5F5F5"/>
                </a:solidFill>
                <a:latin typeface="Roboto Condensed"/>
              </a:rPr>
              <a:t>R: Responsible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5F5F5"/>
                </a:solidFill>
                <a:latin typeface="Roboto Condensed"/>
              </a:rPr>
              <a:t>A: Accountable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5F5F5"/>
                </a:solidFill>
                <a:latin typeface="Roboto Condensed"/>
              </a:rPr>
              <a:t>C: Consulted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5F5F5"/>
                </a:solidFill>
                <a:latin typeface="Roboto Condensed"/>
              </a:rPr>
              <a:t>I: Informed 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5F5F5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94698" y="-2142574"/>
            <a:ext cx="10443176" cy="8487454"/>
          </a:xfrm>
          <a:custGeom>
            <a:avLst/>
            <a:gdLst/>
            <a:ahLst/>
            <a:cxnLst/>
            <a:rect l="l" t="t" r="r" b="b"/>
            <a:pathLst>
              <a:path w="10443176" h="8487454">
                <a:moveTo>
                  <a:pt x="0" y="0"/>
                </a:moveTo>
                <a:lnTo>
                  <a:pt x="10443176" y="0"/>
                </a:lnTo>
                <a:lnTo>
                  <a:pt x="10443176" y="8487454"/>
                </a:lnTo>
                <a:lnTo>
                  <a:pt x="0" y="8487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737664">
            <a:off x="-3615925" y="7570091"/>
            <a:ext cx="10443176" cy="8487454"/>
          </a:xfrm>
          <a:custGeom>
            <a:avLst/>
            <a:gdLst/>
            <a:ahLst/>
            <a:cxnLst/>
            <a:rect l="l" t="t" r="r" b="b"/>
            <a:pathLst>
              <a:path w="10443176" h="8487454">
                <a:moveTo>
                  <a:pt x="0" y="0"/>
                </a:moveTo>
                <a:lnTo>
                  <a:pt x="10443176" y="0"/>
                </a:lnTo>
                <a:lnTo>
                  <a:pt x="10443176" y="8487454"/>
                </a:lnTo>
                <a:lnTo>
                  <a:pt x="0" y="8487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086400" y="5386243"/>
            <a:ext cx="6375818" cy="4900757"/>
          </a:xfrm>
          <a:custGeom>
            <a:avLst/>
            <a:gdLst/>
            <a:ahLst/>
            <a:cxnLst/>
            <a:rect l="l" t="t" r="r" b="b"/>
            <a:pathLst>
              <a:path w="6375818" h="4900757">
                <a:moveTo>
                  <a:pt x="0" y="0"/>
                </a:moveTo>
                <a:lnTo>
                  <a:pt x="6375818" y="0"/>
                </a:lnTo>
                <a:lnTo>
                  <a:pt x="6375818" y="4900757"/>
                </a:lnTo>
                <a:lnTo>
                  <a:pt x="0" y="490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03583" y="0"/>
            <a:ext cx="8084417" cy="5386243"/>
          </a:xfrm>
          <a:custGeom>
            <a:avLst/>
            <a:gdLst/>
            <a:ahLst/>
            <a:cxnLst/>
            <a:rect l="l" t="t" r="r" b="b"/>
            <a:pathLst>
              <a:path w="8084417" h="5386243">
                <a:moveTo>
                  <a:pt x="0" y="0"/>
                </a:moveTo>
                <a:lnTo>
                  <a:pt x="8084417" y="0"/>
                </a:lnTo>
                <a:lnTo>
                  <a:pt x="8084417" y="5386243"/>
                </a:lnTo>
                <a:lnTo>
                  <a:pt x="0" y="5386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351566" y="1193083"/>
            <a:ext cx="5877597" cy="1104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E6D3C6"/>
                </a:solidFill>
                <a:latin typeface="Roboto Condensed Bold"/>
              </a:rPr>
              <a:t>SMARTPENSIONS</a:t>
            </a:r>
            <a:r>
              <a:rPr lang="en-US" sz="6399">
                <a:solidFill>
                  <a:srgbClr val="A9C52F"/>
                </a:solidFill>
                <a:latin typeface="Roboto Condensed Bold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463970"/>
            <a:ext cx="8931979" cy="679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C89A73"/>
                </a:solidFill>
                <a:latin typeface="Roboto Condensed"/>
              </a:rPr>
              <a:t>REVOLUTIONIZING RETIREMENT PLANNING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2606" y="5310043"/>
            <a:ext cx="9175518" cy="214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2"/>
              </a:lnSpc>
            </a:pPr>
            <a:r>
              <a:rPr lang="en-US" sz="4109">
                <a:solidFill>
                  <a:srgbClr val="F3F0EA"/>
                </a:solidFill>
                <a:latin typeface="Roboto Condensed"/>
              </a:rPr>
              <a:t>A CUTTING-EDGE DECISION SUPPORT SYSTEM TAILORED FOR MODERN FINANCIAL NEEDS.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62124" y="1891004"/>
            <a:ext cx="5695616" cy="3199901"/>
          </a:xfrm>
          <a:custGeom>
            <a:avLst/>
            <a:gdLst/>
            <a:ahLst/>
            <a:cxnLst/>
            <a:rect l="l" t="t" r="r" b="b"/>
            <a:pathLst>
              <a:path w="5695616" h="3199901">
                <a:moveTo>
                  <a:pt x="0" y="0"/>
                </a:moveTo>
                <a:lnTo>
                  <a:pt x="5695617" y="0"/>
                </a:lnTo>
                <a:lnTo>
                  <a:pt x="5695617" y="3199900"/>
                </a:lnTo>
                <a:lnTo>
                  <a:pt x="0" y="319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714317" y="1891004"/>
            <a:ext cx="5695616" cy="3199901"/>
          </a:xfrm>
          <a:custGeom>
            <a:avLst/>
            <a:gdLst/>
            <a:ahLst/>
            <a:cxnLst/>
            <a:rect l="l" t="t" r="r" b="b"/>
            <a:pathLst>
              <a:path w="5695616" h="3199901">
                <a:moveTo>
                  <a:pt x="0" y="0"/>
                </a:moveTo>
                <a:lnTo>
                  <a:pt x="5695616" y="0"/>
                </a:lnTo>
                <a:lnTo>
                  <a:pt x="5695616" y="3199900"/>
                </a:lnTo>
                <a:lnTo>
                  <a:pt x="0" y="319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762124" y="5488787"/>
            <a:ext cx="5695616" cy="3199901"/>
          </a:xfrm>
          <a:custGeom>
            <a:avLst/>
            <a:gdLst/>
            <a:ahLst/>
            <a:cxnLst/>
            <a:rect l="l" t="t" r="r" b="b"/>
            <a:pathLst>
              <a:path w="5695616" h="3199901">
                <a:moveTo>
                  <a:pt x="0" y="0"/>
                </a:moveTo>
                <a:lnTo>
                  <a:pt x="5695617" y="0"/>
                </a:lnTo>
                <a:lnTo>
                  <a:pt x="5695617" y="3199901"/>
                </a:lnTo>
                <a:lnTo>
                  <a:pt x="0" y="3199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714317" y="5488787"/>
            <a:ext cx="5695616" cy="3199901"/>
          </a:xfrm>
          <a:custGeom>
            <a:avLst/>
            <a:gdLst/>
            <a:ahLst/>
            <a:cxnLst/>
            <a:rect l="l" t="t" r="r" b="b"/>
            <a:pathLst>
              <a:path w="5695616" h="3199901">
                <a:moveTo>
                  <a:pt x="0" y="0"/>
                </a:moveTo>
                <a:lnTo>
                  <a:pt x="5695616" y="0"/>
                </a:lnTo>
                <a:lnTo>
                  <a:pt x="5695616" y="3199901"/>
                </a:lnTo>
                <a:lnTo>
                  <a:pt x="0" y="3199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757654"/>
            <a:ext cx="4143672" cy="223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E6D3C6"/>
                </a:solidFill>
                <a:latin typeface="Roboto Condensed Bold"/>
              </a:rPr>
              <a:t>PROJECT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5718" y="4343401"/>
            <a:ext cx="4911899" cy="318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5F5F5"/>
                </a:solidFill>
                <a:latin typeface="Garet"/>
              </a:rPr>
              <a:t>Revolutionize retirement planning through the integration of a decision support system powered by machine learning.</a:t>
            </a:r>
          </a:p>
        </p:txBody>
      </p:sp>
      <p:sp>
        <p:nvSpPr>
          <p:cNvPr id="8" name="Freeform 8"/>
          <p:cNvSpPr/>
          <p:nvPr/>
        </p:nvSpPr>
        <p:spPr>
          <a:xfrm rot="10207166">
            <a:off x="-6670711" y="-4786607"/>
            <a:ext cx="10443176" cy="8487454"/>
          </a:xfrm>
          <a:custGeom>
            <a:avLst/>
            <a:gdLst/>
            <a:ahLst/>
            <a:cxnLst/>
            <a:rect l="l" t="t" r="r" b="b"/>
            <a:pathLst>
              <a:path w="10443176" h="8487454">
                <a:moveTo>
                  <a:pt x="0" y="0"/>
                </a:moveTo>
                <a:lnTo>
                  <a:pt x="10443176" y="0"/>
                </a:lnTo>
                <a:lnTo>
                  <a:pt x="10443176" y="8487454"/>
                </a:lnTo>
                <a:lnTo>
                  <a:pt x="0" y="8487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207166">
            <a:off x="-2843639" y="8367182"/>
            <a:ext cx="10443176" cy="8487454"/>
          </a:xfrm>
          <a:custGeom>
            <a:avLst/>
            <a:gdLst/>
            <a:ahLst/>
            <a:cxnLst/>
            <a:rect l="l" t="t" r="r" b="b"/>
            <a:pathLst>
              <a:path w="10443176" h="8487454">
                <a:moveTo>
                  <a:pt x="0" y="0"/>
                </a:moveTo>
                <a:lnTo>
                  <a:pt x="10443176" y="0"/>
                </a:lnTo>
                <a:lnTo>
                  <a:pt x="10443176" y="8487453"/>
                </a:lnTo>
                <a:lnTo>
                  <a:pt x="0" y="8487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457778">
            <a:off x="15214471" y="-4786607"/>
            <a:ext cx="10443176" cy="8487454"/>
          </a:xfrm>
          <a:custGeom>
            <a:avLst/>
            <a:gdLst/>
            <a:ahLst/>
            <a:cxnLst/>
            <a:rect l="l" t="t" r="r" b="b"/>
            <a:pathLst>
              <a:path w="10443176" h="8487454">
                <a:moveTo>
                  <a:pt x="0" y="0"/>
                </a:moveTo>
                <a:lnTo>
                  <a:pt x="10443176" y="0"/>
                </a:lnTo>
                <a:lnTo>
                  <a:pt x="10443176" y="8487454"/>
                </a:lnTo>
                <a:lnTo>
                  <a:pt x="0" y="8487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7457778">
            <a:off x="16631905" y="6264022"/>
            <a:ext cx="10443176" cy="8487454"/>
          </a:xfrm>
          <a:custGeom>
            <a:avLst/>
            <a:gdLst/>
            <a:ahLst/>
            <a:cxnLst/>
            <a:rect l="l" t="t" r="r" b="b"/>
            <a:pathLst>
              <a:path w="10443176" h="8487454">
                <a:moveTo>
                  <a:pt x="0" y="0"/>
                </a:moveTo>
                <a:lnTo>
                  <a:pt x="10443176" y="0"/>
                </a:lnTo>
                <a:lnTo>
                  <a:pt x="10443176" y="8487453"/>
                </a:lnTo>
                <a:lnTo>
                  <a:pt x="0" y="8487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5845166" y="2003152"/>
            <a:ext cx="5433918" cy="2975604"/>
            <a:chOff x="0" y="0"/>
            <a:chExt cx="1431155" cy="783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31155" cy="783698"/>
            </a:xfrm>
            <a:custGeom>
              <a:avLst/>
              <a:gdLst/>
              <a:ahLst/>
              <a:cxnLst/>
              <a:rect l="l" t="t" r="r" b="b"/>
              <a:pathLst>
                <a:path w="1431155" h="783698">
                  <a:moveTo>
                    <a:pt x="0" y="0"/>
                  </a:moveTo>
                  <a:lnTo>
                    <a:pt x="1431155" y="0"/>
                  </a:lnTo>
                  <a:lnTo>
                    <a:pt x="1431155" y="783698"/>
                  </a:lnTo>
                  <a:lnTo>
                    <a:pt x="0" y="783698"/>
                  </a:lnTo>
                  <a:close/>
                </a:path>
              </a:pathLst>
            </a:custGeom>
            <a:solidFill>
              <a:srgbClr val="283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31155" cy="821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845349" y="5600935"/>
            <a:ext cx="5433918" cy="2975604"/>
            <a:chOff x="0" y="0"/>
            <a:chExt cx="1431155" cy="7836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31155" cy="783698"/>
            </a:xfrm>
            <a:custGeom>
              <a:avLst/>
              <a:gdLst/>
              <a:ahLst/>
              <a:cxnLst/>
              <a:rect l="l" t="t" r="r" b="b"/>
              <a:pathLst>
                <a:path w="1431155" h="783698">
                  <a:moveTo>
                    <a:pt x="0" y="0"/>
                  </a:moveTo>
                  <a:lnTo>
                    <a:pt x="1431155" y="0"/>
                  </a:lnTo>
                  <a:lnTo>
                    <a:pt x="1431155" y="783698"/>
                  </a:lnTo>
                  <a:lnTo>
                    <a:pt x="0" y="783698"/>
                  </a:lnTo>
                  <a:close/>
                </a:path>
              </a:pathLst>
            </a:custGeom>
            <a:solidFill>
              <a:srgbClr val="283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431155" cy="821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892973" y="2003152"/>
            <a:ext cx="5433918" cy="2975604"/>
            <a:chOff x="0" y="0"/>
            <a:chExt cx="1431155" cy="78369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31155" cy="783698"/>
            </a:xfrm>
            <a:custGeom>
              <a:avLst/>
              <a:gdLst/>
              <a:ahLst/>
              <a:cxnLst/>
              <a:rect l="l" t="t" r="r" b="b"/>
              <a:pathLst>
                <a:path w="1431155" h="783698">
                  <a:moveTo>
                    <a:pt x="0" y="0"/>
                  </a:moveTo>
                  <a:lnTo>
                    <a:pt x="1431155" y="0"/>
                  </a:lnTo>
                  <a:lnTo>
                    <a:pt x="1431155" y="783698"/>
                  </a:lnTo>
                  <a:lnTo>
                    <a:pt x="0" y="783698"/>
                  </a:lnTo>
                  <a:close/>
                </a:path>
              </a:pathLst>
            </a:custGeom>
            <a:solidFill>
              <a:srgbClr val="283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431155" cy="821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892973" y="5600935"/>
            <a:ext cx="5433918" cy="2975604"/>
            <a:chOff x="0" y="0"/>
            <a:chExt cx="1431155" cy="78369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31155" cy="783698"/>
            </a:xfrm>
            <a:custGeom>
              <a:avLst/>
              <a:gdLst/>
              <a:ahLst/>
              <a:cxnLst/>
              <a:rect l="l" t="t" r="r" b="b"/>
              <a:pathLst>
                <a:path w="1431155" h="783698">
                  <a:moveTo>
                    <a:pt x="0" y="0"/>
                  </a:moveTo>
                  <a:lnTo>
                    <a:pt x="1431155" y="0"/>
                  </a:lnTo>
                  <a:lnTo>
                    <a:pt x="1431155" y="783698"/>
                  </a:lnTo>
                  <a:lnTo>
                    <a:pt x="0" y="783698"/>
                  </a:lnTo>
                  <a:close/>
                </a:path>
              </a:pathLst>
            </a:custGeom>
            <a:solidFill>
              <a:srgbClr val="283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431155" cy="821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5845349" y="3266228"/>
            <a:ext cx="2234748" cy="2222558"/>
          </a:xfrm>
          <a:custGeom>
            <a:avLst/>
            <a:gdLst/>
            <a:ahLst/>
            <a:cxnLst/>
            <a:rect l="l" t="t" r="r" b="b"/>
            <a:pathLst>
              <a:path w="2234748" h="2222558">
                <a:moveTo>
                  <a:pt x="0" y="0"/>
                </a:moveTo>
                <a:lnTo>
                  <a:pt x="2234748" y="0"/>
                </a:lnTo>
                <a:lnTo>
                  <a:pt x="2234748" y="2222559"/>
                </a:lnTo>
                <a:lnTo>
                  <a:pt x="0" y="22225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1549925" y="3266228"/>
            <a:ext cx="2688652" cy="2214472"/>
          </a:xfrm>
          <a:custGeom>
            <a:avLst/>
            <a:gdLst/>
            <a:ahLst/>
            <a:cxnLst/>
            <a:rect l="l" t="t" r="r" b="b"/>
            <a:pathLst>
              <a:path w="2688652" h="2214472">
                <a:moveTo>
                  <a:pt x="0" y="0"/>
                </a:moveTo>
                <a:lnTo>
                  <a:pt x="2688653" y="0"/>
                </a:lnTo>
                <a:lnTo>
                  <a:pt x="2688653" y="2214472"/>
                </a:lnTo>
                <a:lnTo>
                  <a:pt x="0" y="22144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6015850" y="6822289"/>
            <a:ext cx="2234440" cy="2267421"/>
          </a:xfrm>
          <a:custGeom>
            <a:avLst/>
            <a:gdLst/>
            <a:ahLst/>
            <a:cxnLst/>
            <a:rect l="l" t="t" r="r" b="b"/>
            <a:pathLst>
              <a:path w="2234440" h="2267421">
                <a:moveTo>
                  <a:pt x="0" y="0"/>
                </a:moveTo>
                <a:lnTo>
                  <a:pt x="2234440" y="0"/>
                </a:lnTo>
                <a:lnTo>
                  <a:pt x="2234440" y="2267421"/>
                </a:lnTo>
                <a:lnTo>
                  <a:pt x="0" y="22674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1549925" y="6715660"/>
            <a:ext cx="2927700" cy="2374050"/>
          </a:xfrm>
          <a:custGeom>
            <a:avLst/>
            <a:gdLst/>
            <a:ahLst/>
            <a:cxnLst/>
            <a:rect l="l" t="t" r="r" b="b"/>
            <a:pathLst>
              <a:path w="2927700" h="2374050">
                <a:moveTo>
                  <a:pt x="0" y="0"/>
                </a:moveTo>
                <a:lnTo>
                  <a:pt x="2927701" y="0"/>
                </a:lnTo>
                <a:lnTo>
                  <a:pt x="2927701" y="2374050"/>
                </a:lnTo>
                <a:lnTo>
                  <a:pt x="0" y="23740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6654259" y="2106701"/>
            <a:ext cx="3816099" cy="138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3F0EA"/>
                </a:solidFill>
                <a:latin typeface="Roboto Condensed"/>
              </a:rPr>
              <a:t>RETIREMENT PLANNING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52182" y="2106701"/>
            <a:ext cx="3816099" cy="138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3F0EA"/>
                </a:solidFill>
                <a:latin typeface="Roboto Condensed"/>
              </a:rPr>
              <a:t>TAX OPTIMIZATION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12600" y="5704484"/>
            <a:ext cx="3816099" cy="138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3F0EA"/>
                </a:solidFill>
                <a:latin typeface="Roboto Condensed"/>
              </a:rPr>
              <a:t>GOAL TRACKING AND MONITORING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04666" y="5704484"/>
            <a:ext cx="3816099" cy="138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3F0EA"/>
                </a:solidFill>
                <a:latin typeface="Roboto Condensed"/>
              </a:rPr>
              <a:t>INVESTMENT GUIDANCE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62124" y="1891004"/>
            <a:ext cx="5695616" cy="3199901"/>
          </a:xfrm>
          <a:custGeom>
            <a:avLst/>
            <a:gdLst/>
            <a:ahLst/>
            <a:cxnLst/>
            <a:rect l="l" t="t" r="r" b="b"/>
            <a:pathLst>
              <a:path w="5695616" h="3199901">
                <a:moveTo>
                  <a:pt x="0" y="0"/>
                </a:moveTo>
                <a:lnTo>
                  <a:pt x="5695617" y="0"/>
                </a:lnTo>
                <a:lnTo>
                  <a:pt x="5695617" y="3199900"/>
                </a:lnTo>
                <a:lnTo>
                  <a:pt x="0" y="319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714317" y="1891004"/>
            <a:ext cx="5695616" cy="3199901"/>
          </a:xfrm>
          <a:custGeom>
            <a:avLst/>
            <a:gdLst/>
            <a:ahLst/>
            <a:cxnLst/>
            <a:rect l="l" t="t" r="r" b="b"/>
            <a:pathLst>
              <a:path w="5695616" h="3199901">
                <a:moveTo>
                  <a:pt x="0" y="0"/>
                </a:moveTo>
                <a:lnTo>
                  <a:pt x="5695616" y="0"/>
                </a:lnTo>
                <a:lnTo>
                  <a:pt x="5695616" y="3199900"/>
                </a:lnTo>
                <a:lnTo>
                  <a:pt x="0" y="319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762124" y="5488787"/>
            <a:ext cx="5695616" cy="3199901"/>
          </a:xfrm>
          <a:custGeom>
            <a:avLst/>
            <a:gdLst/>
            <a:ahLst/>
            <a:cxnLst/>
            <a:rect l="l" t="t" r="r" b="b"/>
            <a:pathLst>
              <a:path w="5695616" h="3199901">
                <a:moveTo>
                  <a:pt x="0" y="0"/>
                </a:moveTo>
                <a:lnTo>
                  <a:pt x="5695617" y="0"/>
                </a:lnTo>
                <a:lnTo>
                  <a:pt x="5695617" y="3199901"/>
                </a:lnTo>
                <a:lnTo>
                  <a:pt x="0" y="3199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714317" y="5488787"/>
            <a:ext cx="5695616" cy="3199901"/>
          </a:xfrm>
          <a:custGeom>
            <a:avLst/>
            <a:gdLst/>
            <a:ahLst/>
            <a:cxnLst/>
            <a:rect l="l" t="t" r="r" b="b"/>
            <a:pathLst>
              <a:path w="5695616" h="3199901">
                <a:moveTo>
                  <a:pt x="0" y="0"/>
                </a:moveTo>
                <a:lnTo>
                  <a:pt x="5695616" y="0"/>
                </a:lnTo>
                <a:lnTo>
                  <a:pt x="5695616" y="3199901"/>
                </a:lnTo>
                <a:lnTo>
                  <a:pt x="0" y="3199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757654"/>
            <a:ext cx="4143672" cy="223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E6D3C6"/>
                </a:solidFill>
                <a:latin typeface="Roboto Condensed Bold"/>
              </a:rPr>
              <a:t>GAINING CLIENTS</a:t>
            </a:r>
          </a:p>
        </p:txBody>
      </p:sp>
      <p:sp>
        <p:nvSpPr>
          <p:cNvPr id="7" name="Freeform 7"/>
          <p:cNvSpPr/>
          <p:nvPr/>
        </p:nvSpPr>
        <p:spPr>
          <a:xfrm rot="10207166">
            <a:off x="-6670711" y="-4786607"/>
            <a:ext cx="10443176" cy="8487454"/>
          </a:xfrm>
          <a:custGeom>
            <a:avLst/>
            <a:gdLst/>
            <a:ahLst/>
            <a:cxnLst/>
            <a:rect l="l" t="t" r="r" b="b"/>
            <a:pathLst>
              <a:path w="10443176" h="8487454">
                <a:moveTo>
                  <a:pt x="0" y="0"/>
                </a:moveTo>
                <a:lnTo>
                  <a:pt x="10443176" y="0"/>
                </a:lnTo>
                <a:lnTo>
                  <a:pt x="10443176" y="8487454"/>
                </a:lnTo>
                <a:lnTo>
                  <a:pt x="0" y="8487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0207166">
            <a:off x="-2843639" y="8367182"/>
            <a:ext cx="10443176" cy="8487454"/>
          </a:xfrm>
          <a:custGeom>
            <a:avLst/>
            <a:gdLst/>
            <a:ahLst/>
            <a:cxnLst/>
            <a:rect l="l" t="t" r="r" b="b"/>
            <a:pathLst>
              <a:path w="10443176" h="8487454">
                <a:moveTo>
                  <a:pt x="0" y="0"/>
                </a:moveTo>
                <a:lnTo>
                  <a:pt x="10443176" y="0"/>
                </a:lnTo>
                <a:lnTo>
                  <a:pt x="10443176" y="8487453"/>
                </a:lnTo>
                <a:lnTo>
                  <a:pt x="0" y="8487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7457778">
            <a:off x="15214471" y="-4786607"/>
            <a:ext cx="10443176" cy="8487454"/>
          </a:xfrm>
          <a:custGeom>
            <a:avLst/>
            <a:gdLst/>
            <a:ahLst/>
            <a:cxnLst/>
            <a:rect l="l" t="t" r="r" b="b"/>
            <a:pathLst>
              <a:path w="10443176" h="8487454">
                <a:moveTo>
                  <a:pt x="0" y="0"/>
                </a:moveTo>
                <a:lnTo>
                  <a:pt x="10443176" y="0"/>
                </a:lnTo>
                <a:lnTo>
                  <a:pt x="10443176" y="8487454"/>
                </a:lnTo>
                <a:lnTo>
                  <a:pt x="0" y="8487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457778">
            <a:off x="16631905" y="6264022"/>
            <a:ext cx="10443176" cy="8487454"/>
          </a:xfrm>
          <a:custGeom>
            <a:avLst/>
            <a:gdLst/>
            <a:ahLst/>
            <a:cxnLst/>
            <a:rect l="l" t="t" r="r" b="b"/>
            <a:pathLst>
              <a:path w="10443176" h="8487454">
                <a:moveTo>
                  <a:pt x="0" y="0"/>
                </a:moveTo>
                <a:lnTo>
                  <a:pt x="10443176" y="0"/>
                </a:lnTo>
                <a:lnTo>
                  <a:pt x="10443176" y="8487453"/>
                </a:lnTo>
                <a:lnTo>
                  <a:pt x="0" y="8487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845166" y="2003152"/>
            <a:ext cx="5433918" cy="2975604"/>
            <a:chOff x="0" y="0"/>
            <a:chExt cx="1431155" cy="783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31155" cy="783698"/>
            </a:xfrm>
            <a:custGeom>
              <a:avLst/>
              <a:gdLst/>
              <a:ahLst/>
              <a:cxnLst/>
              <a:rect l="l" t="t" r="r" b="b"/>
              <a:pathLst>
                <a:path w="1431155" h="783698">
                  <a:moveTo>
                    <a:pt x="0" y="0"/>
                  </a:moveTo>
                  <a:lnTo>
                    <a:pt x="1431155" y="0"/>
                  </a:lnTo>
                  <a:lnTo>
                    <a:pt x="1431155" y="783698"/>
                  </a:lnTo>
                  <a:lnTo>
                    <a:pt x="0" y="783698"/>
                  </a:lnTo>
                  <a:close/>
                </a:path>
              </a:pathLst>
            </a:custGeom>
            <a:solidFill>
              <a:srgbClr val="283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31155" cy="821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45349" y="5600935"/>
            <a:ext cx="5433918" cy="2975604"/>
            <a:chOff x="0" y="0"/>
            <a:chExt cx="1431155" cy="783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31155" cy="783698"/>
            </a:xfrm>
            <a:custGeom>
              <a:avLst/>
              <a:gdLst/>
              <a:ahLst/>
              <a:cxnLst/>
              <a:rect l="l" t="t" r="r" b="b"/>
              <a:pathLst>
                <a:path w="1431155" h="783698">
                  <a:moveTo>
                    <a:pt x="0" y="0"/>
                  </a:moveTo>
                  <a:lnTo>
                    <a:pt x="1431155" y="0"/>
                  </a:lnTo>
                  <a:lnTo>
                    <a:pt x="1431155" y="783698"/>
                  </a:lnTo>
                  <a:lnTo>
                    <a:pt x="0" y="783698"/>
                  </a:lnTo>
                  <a:close/>
                </a:path>
              </a:pathLst>
            </a:custGeom>
            <a:solidFill>
              <a:srgbClr val="283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431155" cy="821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892973" y="2003152"/>
            <a:ext cx="5433918" cy="2975604"/>
            <a:chOff x="0" y="0"/>
            <a:chExt cx="1431155" cy="783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31155" cy="783698"/>
            </a:xfrm>
            <a:custGeom>
              <a:avLst/>
              <a:gdLst/>
              <a:ahLst/>
              <a:cxnLst/>
              <a:rect l="l" t="t" r="r" b="b"/>
              <a:pathLst>
                <a:path w="1431155" h="783698">
                  <a:moveTo>
                    <a:pt x="0" y="0"/>
                  </a:moveTo>
                  <a:lnTo>
                    <a:pt x="1431155" y="0"/>
                  </a:lnTo>
                  <a:lnTo>
                    <a:pt x="1431155" y="783698"/>
                  </a:lnTo>
                  <a:lnTo>
                    <a:pt x="0" y="783698"/>
                  </a:lnTo>
                  <a:close/>
                </a:path>
              </a:pathLst>
            </a:custGeom>
            <a:solidFill>
              <a:srgbClr val="283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431155" cy="821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892973" y="5600935"/>
            <a:ext cx="5433918" cy="2975604"/>
            <a:chOff x="0" y="0"/>
            <a:chExt cx="1431155" cy="7836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31155" cy="783698"/>
            </a:xfrm>
            <a:custGeom>
              <a:avLst/>
              <a:gdLst/>
              <a:ahLst/>
              <a:cxnLst/>
              <a:rect l="l" t="t" r="r" b="b"/>
              <a:pathLst>
                <a:path w="1431155" h="783698">
                  <a:moveTo>
                    <a:pt x="0" y="0"/>
                  </a:moveTo>
                  <a:lnTo>
                    <a:pt x="1431155" y="0"/>
                  </a:lnTo>
                  <a:lnTo>
                    <a:pt x="1431155" y="783698"/>
                  </a:lnTo>
                  <a:lnTo>
                    <a:pt x="0" y="783698"/>
                  </a:lnTo>
                  <a:close/>
                </a:path>
              </a:pathLst>
            </a:custGeom>
            <a:solidFill>
              <a:srgbClr val="283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431155" cy="821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5714317" y="3490954"/>
            <a:ext cx="2667593" cy="1843064"/>
          </a:xfrm>
          <a:custGeom>
            <a:avLst/>
            <a:gdLst/>
            <a:ahLst/>
            <a:cxnLst/>
            <a:rect l="l" t="t" r="r" b="b"/>
            <a:pathLst>
              <a:path w="2667593" h="1843064">
                <a:moveTo>
                  <a:pt x="0" y="0"/>
                </a:moveTo>
                <a:lnTo>
                  <a:pt x="2667593" y="0"/>
                </a:lnTo>
                <a:lnTo>
                  <a:pt x="2667593" y="1843064"/>
                </a:lnTo>
                <a:lnTo>
                  <a:pt x="0" y="1843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1892973" y="3389496"/>
            <a:ext cx="2022110" cy="2022110"/>
          </a:xfrm>
          <a:custGeom>
            <a:avLst/>
            <a:gdLst/>
            <a:ahLst/>
            <a:cxnLst/>
            <a:rect l="l" t="t" r="r" b="b"/>
            <a:pathLst>
              <a:path w="2022110" h="2022110">
                <a:moveTo>
                  <a:pt x="0" y="0"/>
                </a:moveTo>
                <a:lnTo>
                  <a:pt x="2022110" y="0"/>
                </a:lnTo>
                <a:lnTo>
                  <a:pt x="2022110" y="2022110"/>
                </a:lnTo>
                <a:lnTo>
                  <a:pt x="0" y="2022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5714317" y="6572138"/>
            <a:ext cx="2408208" cy="2408208"/>
          </a:xfrm>
          <a:custGeom>
            <a:avLst/>
            <a:gdLst/>
            <a:ahLst/>
            <a:cxnLst/>
            <a:rect l="l" t="t" r="r" b="b"/>
            <a:pathLst>
              <a:path w="2408208" h="2408208">
                <a:moveTo>
                  <a:pt x="0" y="0"/>
                </a:moveTo>
                <a:lnTo>
                  <a:pt x="2408208" y="0"/>
                </a:lnTo>
                <a:lnTo>
                  <a:pt x="2408208" y="2408208"/>
                </a:lnTo>
                <a:lnTo>
                  <a:pt x="0" y="24082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1875229" y="6767739"/>
            <a:ext cx="3064856" cy="2017007"/>
          </a:xfrm>
          <a:custGeom>
            <a:avLst/>
            <a:gdLst/>
            <a:ahLst/>
            <a:cxnLst/>
            <a:rect l="l" t="t" r="r" b="b"/>
            <a:pathLst>
              <a:path w="3064856" h="2017007">
                <a:moveTo>
                  <a:pt x="0" y="0"/>
                </a:moveTo>
                <a:lnTo>
                  <a:pt x="3064856" y="0"/>
                </a:lnTo>
                <a:lnTo>
                  <a:pt x="3064856" y="2017007"/>
                </a:lnTo>
                <a:lnTo>
                  <a:pt x="0" y="2017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697" b="-6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535718" y="4343401"/>
            <a:ext cx="4911899" cy="2114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5F5F5"/>
                </a:solidFill>
                <a:latin typeface="Garet"/>
              </a:rPr>
              <a:t>Our strategy to attract and retain clients involves a multi-faceted approach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54259" y="2106701"/>
            <a:ext cx="3816099" cy="138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3F0EA"/>
                </a:solidFill>
                <a:latin typeface="Roboto Condensed"/>
              </a:rPr>
              <a:t>DIGITAL MARKETING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29158" y="2106701"/>
            <a:ext cx="3816099" cy="679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3F0EA"/>
                </a:solidFill>
                <a:latin typeface="Roboto Condensed"/>
              </a:rPr>
              <a:t>PARTNERSHIPS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918421" y="5704484"/>
            <a:ext cx="3816099" cy="679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3F0EA"/>
                </a:solidFill>
                <a:latin typeface="Roboto Condensed"/>
              </a:rPr>
              <a:t>USER EXPERIENCE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76783" y="5704484"/>
            <a:ext cx="3816099" cy="679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3F0EA"/>
                </a:solidFill>
                <a:latin typeface="Roboto Condensed"/>
              </a:rPr>
              <a:t>FREEMIUM MODEL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62124" y="1891004"/>
            <a:ext cx="5695616" cy="3199901"/>
          </a:xfrm>
          <a:custGeom>
            <a:avLst/>
            <a:gdLst/>
            <a:ahLst/>
            <a:cxnLst/>
            <a:rect l="l" t="t" r="r" b="b"/>
            <a:pathLst>
              <a:path w="5695616" h="3199901">
                <a:moveTo>
                  <a:pt x="0" y="0"/>
                </a:moveTo>
                <a:lnTo>
                  <a:pt x="5695617" y="0"/>
                </a:lnTo>
                <a:lnTo>
                  <a:pt x="5695617" y="3199900"/>
                </a:lnTo>
                <a:lnTo>
                  <a:pt x="0" y="319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714317" y="1891004"/>
            <a:ext cx="5695616" cy="3199901"/>
          </a:xfrm>
          <a:custGeom>
            <a:avLst/>
            <a:gdLst/>
            <a:ahLst/>
            <a:cxnLst/>
            <a:rect l="l" t="t" r="r" b="b"/>
            <a:pathLst>
              <a:path w="5695616" h="3199901">
                <a:moveTo>
                  <a:pt x="0" y="0"/>
                </a:moveTo>
                <a:lnTo>
                  <a:pt x="5695616" y="0"/>
                </a:lnTo>
                <a:lnTo>
                  <a:pt x="5695616" y="3199900"/>
                </a:lnTo>
                <a:lnTo>
                  <a:pt x="0" y="319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762124" y="5488787"/>
            <a:ext cx="5695616" cy="3199901"/>
          </a:xfrm>
          <a:custGeom>
            <a:avLst/>
            <a:gdLst/>
            <a:ahLst/>
            <a:cxnLst/>
            <a:rect l="l" t="t" r="r" b="b"/>
            <a:pathLst>
              <a:path w="5695616" h="3199901">
                <a:moveTo>
                  <a:pt x="0" y="0"/>
                </a:moveTo>
                <a:lnTo>
                  <a:pt x="5695617" y="0"/>
                </a:lnTo>
                <a:lnTo>
                  <a:pt x="5695617" y="3199901"/>
                </a:lnTo>
                <a:lnTo>
                  <a:pt x="0" y="3199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714317" y="5488787"/>
            <a:ext cx="5695616" cy="3199901"/>
          </a:xfrm>
          <a:custGeom>
            <a:avLst/>
            <a:gdLst/>
            <a:ahLst/>
            <a:cxnLst/>
            <a:rect l="l" t="t" r="r" b="b"/>
            <a:pathLst>
              <a:path w="5695616" h="3199901">
                <a:moveTo>
                  <a:pt x="0" y="0"/>
                </a:moveTo>
                <a:lnTo>
                  <a:pt x="5695616" y="0"/>
                </a:lnTo>
                <a:lnTo>
                  <a:pt x="5695616" y="3199901"/>
                </a:lnTo>
                <a:lnTo>
                  <a:pt x="0" y="3199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31152" y="1162756"/>
            <a:ext cx="3692590" cy="337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E6D3C6"/>
                </a:solidFill>
                <a:latin typeface="Roboto Condensed Bold"/>
              </a:rPr>
              <a:t>DECISION SUPPORT PROJECT</a:t>
            </a:r>
          </a:p>
        </p:txBody>
      </p:sp>
      <p:sp>
        <p:nvSpPr>
          <p:cNvPr id="7" name="Freeform 7"/>
          <p:cNvSpPr/>
          <p:nvPr/>
        </p:nvSpPr>
        <p:spPr>
          <a:xfrm rot="10207166">
            <a:off x="-6670711" y="-4786607"/>
            <a:ext cx="10443176" cy="8487454"/>
          </a:xfrm>
          <a:custGeom>
            <a:avLst/>
            <a:gdLst/>
            <a:ahLst/>
            <a:cxnLst/>
            <a:rect l="l" t="t" r="r" b="b"/>
            <a:pathLst>
              <a:path w="10443176" h="8487454">
                <a:moveTo>
                  <a:pt x="0" y="0"/>
                </a:moveTo>
                <a:lnTo>
                  <a:pt x="10443176" y="0"/>
                </a:lnTo>
                <a:lnTo>
                  <a:pt x="10443176" y="8487454"/>
                </a:lnTo>
                <a:lnTo>
                  <a:pt x="0" y="8487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0207166">
            <a:off x="-2843639" y="8367182"/>
            <a:ext cx="10443176" cy="8487454"/>
          </a:xfrm>
          <a:custGeom>
            <a:avLst/>
            <a:gdLst/>
            <a:ahLst/>
            <a:cxnLst/>
            <a:rect l="l" t="t" r="r" b="b"/>
            <a:pathLst>
              <a:path w="10443176" h="8487454">
                <a:moveTo>
                  <a:pt x="0" y="0"/>
                </a:moveTo>
                <a:lnTo>
                  <a:pt x="10443176" y="0"/>
                </a:lnTo>
                <a:lnTo>
                  <a:pt x="10443176" y="8487453"/>
                </a:lnTo>
                <a:lnTo>
                  <a:pt x="0" y="8487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7457778">
            <a:off x="15214471" y="-4786607"/>
            <a:ext cx="10443176" cy="8487454"/>
          </a:xfrm>
          <a:custGeom>
            <a:avLst/>
            <a:gdLst/>
            <a:ahLst/>
            <a:cxnLst/>
            <a:rect l="l" t="t" r="r" b="b"/>
            <a:pathLst>
              <a:path w="10443176" h="8487454">
                <a:moveTo>
                  <a:pt x="0" y="0"/>
                </a:moveTo>
                <a:lnTo>
                  <a:pt x="10443176" y="0"/>
                </a:lnTo>
                <a:lnTo>
                  <a:pt x="10443176" y="8487454"/>
                </a:lnTo>
                <a:lnTo>
                  <a:pt x="0" y="8487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457778">
            <a:off x="16631905" y="6264022"/>
            <a:ext cx="10443176" cy="8487454"/>
          </a:xfrm>
          <a:custGeom>
            <a:avLst/>
            <a:gdLst/>
            <a:ahLst/>
            <a:cxnLst/>
            <a:rect l="l" t="t" r="r" b="b"/>
            <a:pathLst>
              <a:path w="10443176" h="8487454">
                <a:moveTo>
                  <a:pt x="0" y="0"/>
                </a:moveTo>
                <a:lnTo>
                  <a:pt x="10443176" y="0"/>
                </a:lnTo>
                <a:lnTo>
                  <a:pt x="10443176" y="8487453"/>
                </a:lnTo>
                <a:lnTo>
                  <a:pt x="0" y="8487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845166" y="2003152"/>
            <a:ext cx="5433918" cy="2975604"/>
            <a:chOff x="0" y="0"/>
            <a:chExt cx="1431155" cy="783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31155" cy="783698"/>
            </a:xfrm>
            <a:custGeom>
              <a:avLst/>
              <a:gdLst/>
              <a:ahLst/>
              <a:cxnLst/>
              <a:rect l="l" t="t" r="r" b="b"/>
              <a:pathLst>
                <a:path w="1431155" h="783698">
                  <a:moveTo>
                    <a:pt x="0" y="0"/>
                  </a:moveTo>
                  <a:lnTo>
                    <a:pt x="1431155" y="0"/>
                  </a:lnTo>
                  <a:lnTo>
                    <a:pt x="1431155" y="783698"/>
                  </a:lnTo>
                  <a:lnTo>
                    <a:pt x="0" y="783698"/>
                  </a:lnTo>
                  <a:close/>
                </a:path>
              </a:pathLst>
            </a:custGeom>
            <a:solidFill>
              <a:srgbClr val="283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31155" cy="821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45349" y="5600935"/>
            <a:ext cx="5433918" cy="2975604"/>
            <a:chOff x="0" y="0"/>
            <a:chExt cx="1431155" cy="783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31155" cy="783698"/>
            </a:xfrm>
            <a:custGeom>
              <a:avLst/>
              <a:gdLst/>
              <a:ahLst/>
              <a:cxnLst/>
              <a:rect l="l" t="t" r="r" b="b"/>
              <a:pathLst>
                <a:path w="1431155" h="783698">
                  <a:moveTo>
                    <a:pt x="0" y="0"/>
                  </a:moveTo>
                  <a:lnTo>
                    <a:pt x="1431155" y="0"/>
                  </a:lnTo>
                  <a:lnTo>
                    <a:pt x="1431155" y="783698"/>
                  </a:lnTo>
                  <a:lnTo>
                    <a:pt x="0" y="783698"/>
                  </a:lnTo>
                  <a:close/>
                </a:path>
              </a:pathLst>
            </a:custGeom>
            <a:solidFill>
              <a:srgbClr val="283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431155" cy="821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892973" y="2003152"/>
            <a:ext cx="5433918" cy="2975604"/>
            <a:chOff x="0" y="0"/>
            <a:chExt cx="1431155" cy="783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31155" cy="783698"/>
            </a:xfrm>
            <a:custGeom>
              <a:avLst/>
              <a:gdLst/>
              <a:ahLst/>
              <a:cxnLst/>
              <a:rect l="l" t="t" r="r" b="b"/>
              <a:pathLst>
                <a:path w="1431155" h="783698">
                  <a:moveTo>
                    <a:pt x="0" y="0"/>
                  </a:moveTo>
                  <a:lnTo>
                    <a:pt x="1431155" y="0"/>
                  </a:lnTo>
                  <a:lnTo>
                    <a:pt x="1431155" y="783698"/>
                  </a:lnTo>
                  <a:lnTo>
                    <a:pt x="0" y="783698"/>
                  </a:lnTo>
                  <a:close/>
                </a:path>
              </a:pathLst>
            </a:custGeom>
            <a:solidFill>
              <a:srgbClr val="283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431155" cy="821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892973" y="5600935"/>
            <a:ext cx="5433918" cy="2975604"/>
            <a:chOff x="0" y="0"/>
            <a:chExt cx="1431155" cy="7836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31155" cy="783698"/>
            </a:xfrm>
            <a:custGeom>
              <a:avLst/>
              <a:gdLst/>
              <a:ahLst/>
              <a:cxnLst/>
              <a:rect l="l" t="t" r="r" b="b"/>
              <a:pathLst>
                <a:path w="1431155" h="783698">
                  <a:moveTo>
                    <a:pt x="0" y="0"/>
                  </a:moveTo>
                  <a:lnTo>
                    <a:pt x="1431155" y="0"/>
                  </a:lnTo>
                  <a:lnTo>
                    <a:pt x="1431155" y="783698"/>
                  </a:lnTo>
                  <a:lnTo>
                    <a:pt x="0" y="783698"/>
                  </a:lnTo>
                  <a:close/>
                </a:path>
              </a:pathLst>
            </a:custGeom>
            <a:solidFill>
              <a:srgbClr val="283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431155" cy="821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5714317" y="3490954"/>
            <a:ext cx="2667593" cy="1843064"/>
          </a:xfrm>
          <a:custGeom>
            <a:avLst/>
            <a:gdLst/>
            <a:ahLst/>
            <a:cxnLst/>
            <a:rect l="l" t="t" r="r" b="b"/>
            <a:pathLst>
              <a:path w="2667593" h="1843064">
                <a:moveTo>
                  <a:pt x="0" y="0"/>
                </a:moveTo>
                <a:lnTo>
                  <a:pt x="2667593" y="0"/>
                </a:lnTo>
                <a:lnTo>
                  <a:pt x="2667593" y="1843064"/>
                </a:lnTo>
                <a:lnTo>
                  <a:pt x="0" y="1843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1409933" y="3198949"/>
            <a:ext cx="2427074" cy="2427074"/>
          </a:xfrm>
          <a:custGeom>
            <a:avLst/>
            <a:gdLst/>
            <a:ahLst/>
            <a:cxnLst/>
            <a:rect l="l" t="t" r="r" b="b"/>
            <a:pathLst>
              <a:path w="2427074" h="2427074">
                <a:moveTo>
                  <a:pt x="0" y="0"/>
                </a:moveTo>
                <a:lnTo>
                  <a:pt x="2427074" y="0"/>
                </a:lnTo>
                <a:lnTo>
                  <a:pt x="2427074" y="2427074"/>
                </a:lnTo>
                <a:lnTo>
                  <a:pt x="0" y="24270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5592121" y="7088737"/>
            <a:ext cx="2376133" cy="1926828"/>
          </a:xfrm>
          <a:custGeom>
            <a:avLst/>
            <a:gdLst/>
            <a:ahLst/>
            <a:cxnLst/>
            <a:rect l="l" t="t" r="r" b="b"/>
            <a:pathLst>
              <a:path w="2376133" h="1926828">
                <a:moveTo>
                  <a:pt x="0" y="0"/>
                </a:moveTo>
                <a:lnTo>
                  <a:pt x="2376133" y="0"/>
                </a:lnTo>
                <a:lnTo>
                  <a:pt x="2376133" y="1926828"/>
                </a:lnTo>
                <a:lnTo>
                  <a:pt x="0" y="19268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1892973" y="6866961"/>
            <a:ext cx="1714977" cy="2148604"/>
          </a:xfrm>
          <a:custGeom>
            <a:avLst/>
            <a:gdLst/>
            <a:ahLst/>
            <a:cxnLst/>
            <a:rect l="l" t="t" r="r" b="b"/>
            <a:pathLst>
              <a:path w="1714977" h="2148604">
                <a:moveTo>
                  <a:pt x="0" y="0"/>
                </a:moveTo>
                <a:lnTo>
                  <a:pt x="1714977" y="0"/>
                </a:lnTo>
                <a:lnTo>
                  <a:pt x="1714977" y="2148604"/>
                </a:lnTo>
                <a:lnTo>
                  <a:pt x="0" y="21486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535718" y="5086350"/>
            <a:ext cx="4911899" cy="2114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5F5F5"/>
                </a:solidFill>
                <a:latin typeface="Garet"/>
              </a:rPr>
              <a:t>Designed to assist users in making informed decisions about their retirement planning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248351" y="2106701"/>
            <a:ext cx="4755675" cy="138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3F0EA"/>
                </a:solidFill>
                <a:latin typeface="Roboto Condensed"/>
              </a:rPr>
              <a:t>MACHINE LEARNING MODELS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29158" y="2106701"/>
            <a:ext cx="3816099" cy="138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3F0EA"/>
                </a:solidFill>
                <a:latin typeface="Roboto Condensed"/>
              </a:rPr>
              <a:t>USER DATA INTEGRATION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918421" y="5704484"/>
            <a:ext cx="3816099" cy="138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3F0EA"/>
                </a:solidFill>
                <a:latin typeface="Roboto Condensed"/>
              </a:rPr>
              <a:t>INTERACTIVE TOOLS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76783" y="5704484"/>
            <a:ext cx="3816099" cy="138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3F0EA"/>
                </a:solidFill>
                <a:latin typeface="Roboto Condensed"/>
              </a:rPr>
              <a:t>CONTINUOUS LEARNING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3738780" y="-867806"/>
            <a:ext cx="12994562" cy="10561035"/>
          </a:xfrm>
          <a:custGeom>
            <a:avLst/>
            <a:gdLst/>
            <a:ahLst/>
            <a:cxnLst/>
            <a:rect l="l" t="t" r="r" b="b"/>
            <a:pathLst>
              <a:path w="12994562" h="10561035">
                <a:moveTo>
                  <a:pt x="0" y="0"/>
                </a:moveTo>
                <a:lnTo>
                  <a:pt x="12994562" y="0"/>
                </a:lnTo>
                <a:lnTo>
                  <a:pt x="12994562" y="10561035"/>
                </a:lnTo>
                <a:lnTo>
                  <a:pt x="0" y="10561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764630" y="0"/>
            <a:ext cx="7379580" cy="11568232"/>
          </a:xfrm>
          <a:custGeom>
            <a:avLst/>
            <a:gdLst/>
            <a:ahLst/>
            <a:cxnLst/>
            <a:rect l="l" t="t" r="r" b="b"/>
            <a:pathLst>
              <a:path w="7379580" h="11568232">
                <a:moveTo>
                  <a:pt x="0" y="0"/>
                </a:moveTo>
                <a:lnTo>
                  <a:pt x="7379580" y="0"/>
                </a:lnTo>
                <a:lnTo>
                  <a:pt x="7379580" y="11568232"/>
                </a:lnTo>
                <a:lnTo>
                  <a:pt x="0" y="11568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790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581060"/>
            <a:ext cx="16922055" cy="88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>
                <a:solidFill>
                  <a:srgbClr val="E6D3C6"/>
                </a:solidFill>
                <a:latin typeface="Roboto Condensed Bold"/>
              </a:rPr>
              <a:t>SCOPE AND TIMELINE </a:t>
            </a:r>
          </a:p>
        </p:txBody>
      </p:sp>
      <p:sp>
        <p:nvSpPr>
          <p:cNvPr id="5" name="Freeform 5"/>
          <p:cNvSpPr/>
          <p:nvPr/>
        </p:nvSpPr>
        <p:spPr>
          <a:xfrm>
            <a:off x="337245" y="2748071"/>
            <a:ext cx="17578203" cy="5482237"/>
          </a:xfrm>
          <a:custGeom>
            <a:avLst/>
            <a:gdLst/>
            <a:ahLst/>
            <a:cxnLst/>
            <a:rect l="l" t="t" r="r" b="b"/>
            <a:pathLst>
              <a:path w="17578203" h="5482237">
                <a:moveTo>
                  <a:pt x="0" y="0"/>
                </a:moveTo>
                <a:lnTo>
                  <a:pt x="17578203" y="0"/>
                </a:lnTo>
                <a:lnTo>
                  <a:pt x="17578203" y="5482237"/>
                </a:lnTo>
                <a:lnTo>
                  <a:pt x="0" y="54822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12" r="-51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95350"/>
            <a:ext cx="9103550" cy="223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A9C52F"/>
                </a:solidFill>
                <a:latin typeface="Roboto Condensed Bold"/>
              </a:rPr>
              <a:t>PROJECT PROGRESS AND ACHIEVMENTS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10323" y="3562351"/>
            <a:ext cx="1859890" cy="54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A9C52F"/>
                </a:solidFill>
                <a:latin typeface="Roboto Condensed Bold"/>
              </a:rPr>
              <a:t>JUNE  2024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0323" y="4198780"/>
            <a:ext cx="4970152" cy="54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A9C52F"/>
                </a:solidFill>
                <a:latin typeface="Roboto Condensed Bold"/>
              </a:rPr>
              <a:t>JUNE 2024 - SEP 2024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9367" y="6643208"/>
            <a:ext cx="3000814" cy="54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A9C52F"/>
                </a:solidFill>
                <a:latin typeface="Roboto Condensed Bold"/>
              </a:rPr>
              <a:t>MARCH 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39976" y="3633151"/>
            <a:ext cx="9396009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2AA7B8"/>
                </a:solidFill>
                <a:latin typeface="Roboto Condensed"/>
              </a:rPr>
              <a:t>PROJECT PLANNING AND INITIALIZATION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39976" y="4161471"/>
            <a:ext cx="8891124" cy="54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2AA7B8"/>
                </a:solidFill>
                <a:latin typeface="Roboto Condensed"/>
              </a:rPr>
              <a:t>USER AUTHENTICATION API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9976" y="8578850"/>
            <a:ext cx="7770913" cy="54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2AA7B8"/>
                </a:solidFill>
                <a:latin typeface="Roboto Condensed"/>
              </a:rPr>
              <a:t>PRODUCT DEPLOYMENT</a:t>
            </a:r>
          </a:p>
        </p:txBody>
      </p:sp>
      <p:sp>
        <p:nvSpPr>
          <p:cNvPr id="9" name="Freeform 9"/>
          <p:cNvSpPr/>
          <p:nvPr/>
        </p:nvSpPr>
        <p:spPr>
          <a:xfrm rot="-5400000">
            <a:off x="10762019" y="-2147427"/>
            <a:ext cx="12994562" cy="10561035"/>
          </a:xfrm>
          <a:custGeom>
            <a:avLst/>
            <a:gdLst/>
            <a:ahLst/>
            <a:cxnLst/>
            <a:rect l="l" t="t" r="r" b="b"/>
            <a:pathLst>
              <a:path w="12994562" h="10561035">
                <a:moveTo>
                  <a:pt x="0" y="0"/>
                </a:moveTo>
                <a:lnTo>
                  <a:pt x="12994562" y="0"/>
                </a:lnTo>
                <a:lnTo>
                  <a:pt x="12994562" y="10561035"/>
                </a:lnTo>
                <a:lnTo>
                  <a:pt x="0" y="10561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29367" y="7316941"/>
            <a:ext cx="4540265" cy="54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A9C52F"/>
                </a:solidFill>
                <a:latin typeface="Roboto Condensed Bold"/>
              </a:rPr>
              <a:t>MARCH 2025 - APRIL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0323" y="6074250"/>
            <a:ext cx="3419191" cy="54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A9C52F"/>
                </a:solidFill>
                <a:latin typeface="Roboto Condensed Bold"/>
              </a:rPr>
              <a:t>DEC 2024 - FEB 2025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0323" y="5404166"/>
            <a:ext cx="3886789" cy="54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A9C52F"/>
                </a:solidFill>
                <a:latin typeface="Roboto Condensed Bold"/>
              </a:rPr>
              <a:t>NOV 2024 - DEC 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0323" y="4835209"/>
            <a:ext cx="6029653" cy="54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A9C52F"/>
                </a:solidFill>
                <a:latin typeface="Roboto Condensed Bold"/>
              </a:rPr>
              <a:t>SEP 2024 - NOV 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39976" y="4759005"/>
            <a:ext cx="8891124" cy="54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2AA7B8"/>
                </a:solidFill>
                <a:latin typeface="Roboto Condensed"/>
              </a:rPr>
              <a:t>TAX OPTIMISATION FEATURE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39976" y="5404165"/>
            <a:ext cx="8891124" cy="54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2AA7B8"/>
                </a:solidFill>
                <a:latin typeface="Roboto Condensed"/>
              </a:rPr>
              <a:t>GOAL TRACKING AND MONITORING FEATURE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39976" y="6074249"/>
            <a:ext cx="8891124" cy="54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2AA7B8"/>
                </a:solidFill>
                <a:latin typeface="Roboto Condensed"/>
              </a:rPr>
              <a:t>MACHINE LEARNING SUPPORT SYSTEM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39976" y="6643207"/>
            <a:ext cx="8891124" cy="54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2AA7B8"/>
                </a:solidFill>
                <a:latin typeface="Roboto Condensed"/>
              </a:rPr>
              <a:t>INVESTMENT GUIDE FEATURE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39976" y="7240741"/>
            <a:ext cx="8891124" cy="54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2AA7B8"/>
                </a:solidFill>
                <a:latin typeface="Roboto Condensed"/>
              </a:rPr>
              <a:t>DATA ENCRYPTION AND DECRYPTION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39976" y="7885901"/>
            <a:ext cx="8891124" cy="54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2AA7B8"/>
                </a:solidFill>
                <a:latin typeface="Roboto Condensed"/>
              </a:rPr>
              <a:t>GAMMA TESTING AND BUG FIXING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0323" y="7952574"/>
            <a:ext cx="4540265" cy="54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A9C52F"/>
                </a:solidFill>
                <a:latin typeface="Roboto Condensed Bold"/>
              </a:rPr>
              <a:t>APRIL 2025 - MAY 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9367" y="8588207"/>
            <a:ext cx="4540265" cy="54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A9C52F"/>
                </a:solidFill>
                <a:latin typeface="Roboto Condensed Bold"/>
              </a:rPr>
              <a:t>MAY 2025 - JULY 2025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5971EFB40E7F41909877A5123C9969" ma:contentTypeVersion="8" ma:contentTypeDescription="Create a new document." ma:contentTypeScope="" ma:versionID="0eef1f6c103698055ddfc6555381e326">
  <xsd:schema xmlns:xsd="http://www.w3.org/2001/XMLSchema" xmlns:xs="http://www.w3.org/2001/XMLSchema" xmlns:p="http://schemas.microsoft.com/office/2006/metadata/properties" xmlns:ns2="975be48f-358c-43f0-9bbc-6916d1544fce" targetNamespace="http://schemas.microsoft.com/office/2006/metadata/properties" ma:root="true" ma:fieldsID="2e5f6486216d10bdb27d3dc765eeac7b" ns2:_="">
    <xsd:import namespace="975be48f-358c-43f0-9bbc-6916d1544f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5be48f-358c-43f0-9bbc-6916d1544f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1727CF-5A0B-4991-A786-E96B2AB060DD}"/>
</file>

<file path=customXml/itemProps2.xml><?xml version="1.0" encoding="utf-8"?>
<ds:datastoreItem xmlns:ds="http://schemas.openxmlformats.org/officeDocument/2006/customXml" ds:itemID="{385107EE-D16B-4BE6-8006-0873CD274A18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459</Words>
  <Application>Microsoft Macintosh PowerPoint</Application>
  <PresentationFormat>Custom</PresentationFormat>
  <Paragraphs>119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Arimo</vt:lpstr>
      <vt:lpstr>Arial</vt:lpstr>
      <vt:lpstr>Roboto Condensed Bold</vt:lpstr>
      <vt:lpstr>Canva Sans 2</vt:lpstr>
      <vt:lpstr>Roboto Condensed</vt:lpstr>
      <vt:lpstr>Calibri</vt:lpstr>
      <vt:lpstr>Garet</vt:lpstr>
      <vt:lpstr>Canva Sans 2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Team and Roles</dc:title>
  <cp:lastModifiedBy>shaqwho</cp:lastModifiedBy>
  <cp:revision>2</cp:revision>
  <dcterms:created xsi:type="dcterms:W3CDTF">2006-08-16T00:00:00Z</dcterms:created>
  <dcterms:modified xsi:type="dcterms:W3CDTF">2024-04-22T10:27:43Z</dcterms:modified>
  <dc:identifier>DAGDE3BTtFg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2024-04-22T10:27:41Z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472507c5-c64e-4e63-ab41-570dc819644f</vt:lpwstr>
  </property>
  <property fmtid="{D5CDD505-2E9C-101B-9397-08002B2CF9AE}" pid="7" name="MSIP_Label_defa4170-0d19-0005-0004-bc88714345d2_ActionId">
    <vt:lpwstr>11e2962c-505e-4e51-a607-c77d4541ed68</vt:lpwstr>
  </property>
  <property fmtid="{D5CDD505-2E9C-101B-9397-08002B2CF9AE}" pid="8" name="MSIP_Label_defa4170-0d19-0005-0004-bc88714345d2_ContentBits">
    <vt:lpwstr>0</vt:lpwstr>
  </property>
</Properties>
</file>